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9" r:id="rId4"/>
    <p:sldId id="262" r:id="rId5"/>
    <p:sldId id="267" r:id="rId6"/>
    <p:sldId id="260" r:id="rId7"/>
    <p:sldId id="261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4CA8"/>
    <a:srgbClr val="2A377A"/>
    <a:srgbClr val="364A74"/>
    <a:srgbClr val="E9EBF7"/>
    <a:srgbClr val="D4D9F0"/>
    <a:srgbClr val="3749A3"/>
    <a:srgbClr val="EAEDF2"/>
    <a:srgbClr val="232E67"/>
    <a:srgbClr val="1B234D"/>
    <a:srgbClr val="637B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>
        <p:scale>
          <a:sx n="75" d="100"/>
          <a:sy n="75" d="100"/>
        </p:scale>
        <p:origin x="298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371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91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73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235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50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372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108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34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232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965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8833A-B697-4780-97C7-51C66495D9B4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1C73B9-1A56-496B-9B93-E2EEC6A1F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337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/>
          <p:cNvSpPr txBox="1"/>
          <p:nvPr/>
        </p:nvSpPr>
        <p:spPr>
          <a:xfrm>
            <a:off x="1804110" y="1209999"/>
            <a:ext cx="50448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경주시 </a:t>
            </a:r>
            <a:r>
              <a:rPr lang="ko-KR" altLang="en-US" sz="7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재난</a:t>
            </a:r>
            <a:r>
              <a:rPr lang="ko-KR" altLang="en-US" sz="72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알림이</a:t>
            </a:r>
            <a:endParaRPr lang="ko-KR" altLang="en-US" sz="72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1130710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27" name="모서리가 둥근 직사각형 126"/>
          <p:cNvSpPr/>
          <p:nvPr/>
        </p:nvSpPr>
        <p:spPr>
          <a:xfrm>
            <a:off x="1921337" y="3518323"/>
            <a:ext cx="4061364" cy="370844"/>
          </a:xfrm>
          <a:prstGeom prst="roundRect">
            <a:avLst>
              <a:gd name="adj" fmla="val 5000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3</a:t>
            </a:r>
            <a:r>
              <a:rPr lang="ko-KR" altLang="en-US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전</a:t>
            </a:r>
            <a:r>
              <a:rPr lang="en-US" altLang="ko-KR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안</a:t>
            </a:r>
            <a:endParaRPr lang="ko-KR" altLang="en-US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6" name="그림 1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676" y="2375736"/>
            <a:ext cx="3362566" cy="4483421"/>
          </a:xfrm>
          <a:prstGeom prst="rect">
            <a:avLst/>
          </a:prstGeom>
        </p:spPr>
      </p:pic>
      <p:grpSp>
        <p:nvGrpSpPr>
          <p:cNvPr id="167" name="그룹 166"/>
          <p:cNvGrpSpPr/>
          <p:nvPr/>
        </p:nvGrpSpPr>
        <p:grpSpPr>
          <a:xfrm>
            <a:off x="204124" y="3538287"/>
            <a:ext cx="759811" cy="759811"/>
            <a:chOff x="2647628" y="4622834"/>
            <a:chExt cx="759811" cy="759811"/>
          </a:xfrm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177978" y="4595407"/>
            <a:ext cx="759811" cy="759811"/>
            <a:chOff x="3594911" y="4755986"/>
            <a:chExt cx="759811" cy="759811"/>
          </a:xfrm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1921337" y="513865"/>
            <a:ext cx="6180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미리 확인하는 재난 알림으로 좀 더 스마트하게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</p:grpSpPr>
        <p:sp>
          <p:nvSpPr>
            <p:cNvPr id="64" name="타원 63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모서리가 둥근 직사각형 2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2" name="타원 1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5" name="모서리가 둥근 직사각형 74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337" y="6075063"/>
            <a:ext cx="4090817" cy="67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39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5457447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/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  <a:effectLst/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7" name="그룹 166"/>
          <p:cNvGrpSpPr/>
          <p:nvPr/>
        </p:nvGrpSpPr>
        <p:grpSpPr>
          <a:xfrm>
            <a:off x="204124" y="3538287"/>
            <a:ext cx="759811" cy="759811"/>
            <a:chOff x="2647628" y="4622834"/>
            <a:chExt cx="759811" cy="7598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177978" y="4595407"/>
            <a:ext cx="759811" cy="759811"/>
            <a:chOff x="3594911" y="4755986"/>
            <a:chExt cx="759811" cy="759811"/>
          </a:xfrm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4859547" y="757498"/>
            <a:ext cx="3154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스마트한 세상을 만들어 나가는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grpSp>
        <p:nvGrpSpPr>
          <p:cNvPr id="86" name="그룹 85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7" name="타원 86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모서리가 둥근 직사각형 87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9" name="그룹 88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91" name="타원 90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타원 99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0" name="모서리가 둥근 직사각형 89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808" y="3859261"/>
            <a:ext cx="2243480" cy="299130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742"/>
          <a:stretch/>
        </p:blipFill>
        <p:spPr>
          <a:xfrm>
            <a:off x="4917424" y="4123038"/>
            <a:ext cx="3382427" cy="2717600"/>
          </a:xfrm>
          <a:prstGeom prst="rect">
            <a:avLst/>
          </a:prstGeom>
        </p:spPr>
      </p:pic>
      <p:sp>
        <p:nvSpPr>
          <p:cNvPr id="101" name="모서리가 둥근 직사각형 100"/>
          <p:cNvSpPr/>
          <p:nvPr/>
        </p:nvSpPr>
        <p:spPr>
          <a:xfrm>
            <a:off x="4589866" y="4009957"/>
            <a:ext cx="4061364" cy="370844"/>
          </a:xfrm>
          <a:prstGeom prst="roundRect">
            <a:avLst>
              <a:gd name="adj" fmla="val 5000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경청해주셔서 감사합니다</a:t>
            </a:r>
            <a:endParaRPr lang="ko-KR" altLang="en-US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3914222" y="1654529"/>
            <a:ext cx="50448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경주시 </a:t>
            </a:r>
            <a:r>
              <a:rPr lang="ko-KR" altLang="en-US" sz="7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재난</a:t>
            </a:r>
            <a:r>
              <a:rPr lang="ko-KR" altLang="en-US" sz="72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알림이</a:t>
            </a:r>
            <a:endParaRPr lang="ko-KR" altLang="en-US" sz="72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76621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/>
          <p:cNvSpPr txBox="1"/>
          <p:nvPr/>
        </p:nvSpPr>
        <p:spPr>
          <a:xfrm>
            <a:off x="3189430" y="477007"/>
            <a:ext cx="70596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경주시 </a:t>
            </a:r>
            <a:r>
              <a:rPr lang="ko-KR" altLang="en-US" sz="7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재난 </a:t>
            </a:r>
            <a:r>
              <a:rPr lang="ko-KR" altLang="en-US" sz="72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확인</a:t>
            </a:r>
            <a:endParaRPr lang="ko-KR" altLang="en-US" sz="72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1130710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7" name="그룹 166"/>
          <p:cNvGrpSpPr/>
          <p:nvPr/>
        </p:nvGrpSpPr>
        <p:grpSpPr>
          <a:xfrm>
            <a:off x="204124" y="3538287"/>
            <a:ext cx="759811" cy="759811"/>
            <a:chOff x="2647628" y="4622834"/>
            <a:chExt cx="759811" cy="759811"/>
          </a:xfrm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177978" y="4595407"/>
            <a:ext cx="759811" cy="759811"/>
            <a:chOff x="3594911" y="4755986"/>
            <a:chExt cx="759811" cy="759811"/>
          </a:xfrm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 rot="20800890">
            <a:off x="4577069" y="2142001"/>
            <a:ext cx="26772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“</a:t>
            </a:r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어디서 </a:t>
            </a:r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확인을 </a:t>
            </a:r>
            <a:r>
              <a:rPr lang="ko-KR" altLang="en-US" sz="2800" dirty="0" err="1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해야</a:t>
            </a:r>
            <a:r>
              <a:rPr lang="ko-KR" altLang="en-US" sz="2800" dirty="0" err="1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하지</a:t>
            </a:r>
            <a:r>
              <a:rPr lang="en-US" altLang="ko-KR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?”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</p:grpSpPr>
        <p:sp>
          <p:nvSpPr>
            <p:cNvPr id="64" name="타원 63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모서리가 둥근 직사각형 2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2" name="타원 1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5" name="모서리가 둥근 직사각형 74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5378219" y="2662177"/>
            <a:ext cx="2210765" cy="4198036"/>
            <a:chOff x="6944809" y="2662177"/>
            <a:chExt cx="2210765" cy="4198036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88" t="10494" r="31959"/>
            <a:stretch/>
          </p:blipFill>
          <p:spPr>
            <a:xfrm>
              <a:off x="6944809" y="2662177"/>
              <a:ext cx="2210765" cy="4198036"/>
            </a:xfrm>
            <a:prstGeom prst="rect">
              <a:avLst/>
            </a:prstGeom>
          </p:spPr>
        </p:pic>
        <p:sp>
          <p:nvSpPr>
            <p:cNvPr id="9" name="타원 8"/>
            <p:cNvSpPr/>
            <p:nvPr/>
          </p:nvSpPr>
          <p:spPr>
            <a:xfrm>
              <a:off x="7840963" y="3587392"/>
              <a:ext cx="107112" cy="107112"/>
            </a:xfrm>
            <a:prstGeom prst="ellipse">
              <a:avLst/>
            </a:prstGeom>
            <a:solidFill>
              <a:srgbClr val="364A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타원 73"/>
            <p:cNvSpPr/>
            <p:nvPr/>
          </p:nvSpPr>
          <p:spPr>
            <a:xfrm>
              <a:off x="8285480" y="3587392"/>
              <a:ext cx="107112" cy="107112"/>
            </a:xfrm>
            <a:prstGeom prst="ellipse">
              <a:avLst/>
            </a:prstGeom>
            <a:solidFill>
              <a:srgbClr val="364A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010437" y="3429166"/>
            <a:ext cx="1720001" cy="1720001"/>
            <a:chOff x="3010437" y="3429166"/>
            <a:chExt cx="1720001" cy="1720001"/>
          </a:xfrm>
        </p:grpSpPr>
        <p:sp>
          <p:nvSpPr>
            <p:cNvPr id="11" name="타원 10"/>
            <p:cNvSpPr/>
            <p:nvPr/>
          </p:nvSpPr>
          <p:spPr>
            <a:xfrm>
              <a:off x="3010437" y="3429166"/>
              <a:ext cx="1720001" cy="172000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362671" y="4038932"/>
              <a:ext cx="10253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지진</a:t>
              </a:r>
              <a:endPara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7864834" y="1722989"/>
            <a:ext cx="1720001" cy="1720001"/>
            <a:chOff x="7864834" y="1722989"/>
            <a:chExt cx="1720001" cy="1720001"/>
          </a:xfrm>
        </p:grpSpPr>
        <p:sp>
          <p:nvSpPr>
            <p:cNvPr id="78" name="타원 77"/>
            <p:cNvSpPr/>
            <p:nvPr/>
          </p:nvSpPr>
          <p:spPr>
            <a:xfrm>
              <a:off x="7864834" y="1722989"/>
              <a:ext cx="1720001" cy="1720001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240461" y="2056004"/>
              <a:ext cx="102530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호우</a:t>
              </a:r>
              <a:endParaRPr lang="en-US" altLang="ko-KR" sz="32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  <a:p>
              <a:r>
                <a:rPr lang="ko-KR" altLang="en-US" sz="3200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피해</a:t>
              </a:r>
              <a:endPara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8724834" y="4135965"/>
            <a:ext cx="1720001" cy="1720001"/>
            <a:chOff x="8724834" y="4135965"/>
            <a:chExt cx="1720001" cy="1720001"/>
          </a:xfrm>
        </p:grpSpPr>
        <p:sp>
          <p:nvSpPr>
            <p:cNvPr id="77" name="타원 76"/>
            <p:cNvSpPr/>
            <p:nvPr/>
          </p:nvSpPr>
          <p:spPr>
            <a:xfrm>
              <a:off x="8724834" y="4135965"/>
              <a:ext cx="1720001" cy="172000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898507" y="4739951"/>
              <a:ext cx="137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산사태</a:t>
              </a:r>
              <a:endPara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1612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/>
          <p:cNvSpPr txBox="1"/>
          <p:nvPr/>
        </p:nvSpPr>
        <p:spPr>
          <a:xfrm>
            <a:off x="1627230" y="688504"/>
            <a:ext cx="69881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경주의 재난 </a:t>
            </a:r>
            <a:r>
              <a:rPr lang="ko-KR" altLang="en-US" sz="44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안전</a:t>
            </a:r>
            <a:endParaRPr lang="ko-KR" altLang="en-US" sz="44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2275624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/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7" name="그룹 166"/>
          <p:cNvGrpSpPr/>
          <p:nvPr/>
        </p:nvGrpSpPr>
        <p:grpSpPr>
          <a:xfrm>
            <a:off x="204124" y="3538287"/>
            <a:ext cx="759811" cy="759811"/>
            <a:chOff x="2647628" y="4622834"/>
            <a:chExt cx="759811" cy="759811"/>
          </a:xfrm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177978" y="4595407"/>
            <a:ext cx="759811" cy="759811"/>
            <a:chOff x="3594911" y="4755986"/>
            <a:chExt cx="759811" cy="759811"/>
          </a:xfrm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1672395" y="143169"/>
            <a:ext cx="6180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무엇이 </a:t>
            </a:r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문제</a:t>
            </a:r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일</a:t>
            </a:r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까</a:t>
            </a:r>
            <a:r>
              <a:rPr lang="en-US" altLang="ko-KR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885339" y="1328269"/>
            <a:ext cx="4648336" cy="4766197"/>
            <a:chOff x="3204940" y="1096258"/>
            <a:chExt cx="4648336" cy="4766197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4940" y="1214119"/>
              <a:ext cx="4648336" cy="4648336"/>
            </a:xfrm>
            <a:prstGeom prst="rect">
              <a:avLst/>
            </a:prstGeom>
            <a:scene3d>
              <a:camera prst="perspectiveRelaxedModerately"/>
              <a:lightRig rig="threePt" dir="t"/>
            </a:scene3d>
          </p:spPr>
        </p:pic>
        <p:grpSp>
          <p:nvGrpSpPr>
            <p:cNvPr id="13" name="그룹 12"/>
            <p:cNvGrpSpPr/>
            <p:nvPr/>
          </p:nvGrpSpPr>
          <p:grpSpPr>
            <a:xfrm>
              <a:off x="3204940" y="1096258"/>
              <a:ext cx="4648336" cy="4648336"/>
              <a:chOff x="3204940" y="1096258"/>
              <a:chExt cx="4648336" cy="4648336"/>
            </a:xfrm>
          </p:grpSpPr>
          <p:sp>
            <p:nvSpPr>
              <p:cNvPr id="12" name="직사각형 11"/>
              <p:cNvSpPr/>
              <p:nvPr/>
            </p:nvSpPr>
            <p:spPr>
              <a:xfrm>
                <a:off x="3418840" y="3299460"/>
                <a:ext cx="60960" cy="139700"/>
              </a:xfrm>
              <a:prstGeom prst="rect">
                <a:avLst/>
              </a:prstGeom>
              <a:solidFill>
                <a:srgbClr val="8992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직사각형 135"/>
              <p:cNvSpPr/>
              <p:nvPr/>
            </p:nvSpPr>
            <p:spPr>
              <a:xfrm>
                <a:off x="3591560" y="4049311"/>
                <a:ext cx="60960" cy="139700"/>
              </a:xfrm>
              <a:prstGeom prst="rect">
                <a:avLst/>
              </a:prstGeom>
              <a:solidFill>
                <a:srgbClr val="838CC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직사각형 144"/>
              <p:cNvSpPr/>
              <p:nvPr/>
            </p:nvSpPr>
            <p:spPr>
              <a:xfrm>
                <a:off x="3997960" y="4298098"/>
                <a:ext cx="45719" cy="124042"/>
              </a:xfrm>
              <a:prstGeom prst="rect">
                <a:avLst/>
              </a:prstGeom>
              <a:solidFill>
                <a:srgbClr val="838CC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직사각형 146"/>
              <p:cNvSpPr/>
              <p:nvPr/>
            </p:nvSpPr>
            <p:spPr>
              <a:xfrm>
                <a:off x="4020819" y="4298098"/>
                <a:ext cx="45719" cy="124042"/>
              </a:xfrm>
              <a:prstGeom prst="rect">
                <a:avLst/>
              </a:prstGeom>
              <a:solidFill>
                <a:srgbClr val="838CC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직사각형 150"/>
              <p:cNvSpPr/>
              <p:nvPr/>
            </p:nvSpPr>
            <p:spPr>
              <a:xfrm>
                <a:off x="4679949" y="4595407"/>
                <a:ext cx="63501" cy="144546"/>
              </a:xfrm>
              <a:prstGeom prst="rect">
                <a:avLst/>
              </a:prstGeom>
              <a:solidFill>
                <a:srgbClr val="7982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직사각형 151"/>
              <p:cNvSpPr/>
              <p:nvPr/>
            </p:nvSpPr>
            <p:spPr>
              <a:xfrm>
                <a:off x="7160259" y="4911445"/>
                <a:ext cx="63501" cy="144546"/>
              </a:xfrm>
              <a:prstGeom prst="rect">
                <a:avLst/>
              </a:prstGeom>
              <a:solidFill>
                <a:srgbClr val="6770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" name="직사각형 154"/>
              <p:cNvSpPr/>
              <p:nvPr/>
            </p:nvSpPr>
            <p:spPr>
              <a:xfrm>
                <a:off x="7590789" y="4523134"/>
                <a:ext cx="63501" cy="144546"/>
              </a:xfrm>
              <a:prstGeom prst="rect">
                <a:avLst/>
              </a:prstGeom>
              <a:solidFill>
                <a:srgbClr val="646D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6805929" y="3889683"/>
                <a:ext cx="63501" cy="144546"/>
              </a:xfrm>
              <a:prstGeom prst="rect">
                <a:avLst/>
              </a:prstGeom>
              <a:solidFill>
                <a:srgbClr val="6E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" name="직사각형 156"/>
              <p:cNvSpPr/>
              <p:nvPr/>
            </p:nvSpPr>
            <p:spPr>
              <a:xfrm>
                <a:off x="6869430" y="3443381"/>
                <a:ext cx="63501" cy="144546"/>
              </a:xfrm>
              <a:prstGeom prst="rect">
                <a:avLst/>
              </a:prstGeom>
              <a:solidFill>
                <a:srgbClr val="6E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직사각형 157"/>
              <p:cNvSpPr/>
              <p:nvPr/>
            </p:nvSpPr>
            <p:spPr>
              <a:xfrm>
                <a:off x="7330440" y="3282241"/>
                <a:ext cx="63501" cy="144546"/>
              </a:xfrm>
              <a:prstGeom prst="rect">
                <a:avLst/>
              </a:prstGeom>
              <a:solidFill>
                <a:srgbClr val="6E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직사각형 159"/>
              <p:cNvSpPr/>
              <p:nvPr/>
            </p:nvSpPr>
            <p:spPr>
              <a:xfrm>
                <a:off x="7362190" y="3110054"/>
                <a:ext cx="63501" cy="144546"/>
              </a:xfrm>
              <a:prstGeom prst="rect">
                <a:avLst/>
              </a:prstGeom>
              <a:solidFill>
                <a:srgbClr val="6E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직사각형 161"/>
              <p:cNvSpPr/>
              <p:nvPr/>
            </p:nvSpPr>
            <p:spPr>
              <a:xfrm>
                <a:off x="3667760" y="3498917"/>
                <a:ext cx="60960" cy="139700"/>
              </a:xfrm>
              <a:prstGeom prst="rect">
                <a:avLst/>
              </a:prstGeom>
              <a:solidFill>
                <a:srgbClr val="8992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6" name="직사각형 165"/>
              <p:cNvSpPr/>
              <p:nvPr/>
            </p:nvSpPr>
            <p:spPr>
              <a:xfrm>
                <a:off x="5222875" y="2378389"/>
                <a:ext cx="53975" cy="122875"/>
              </a:xfrm>
              <a:prstGeom prst="rect">
                <a:avLst/>
              </a:prstGeom>
              <a:solidFill>
                <a:srgbClr val="838CC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직사각형 167"/>
              <p:cNvSpPr/>
              <p:nvPr/>
            </p:nvSpPr>
            <p:spPr>
              <a:xfrm>
                <a:off x="5276850" y="2355555"/>
                <a:ext cx="53975" cy="122875"/>
              </a:xfrm>
              <a:prstGeom prst="rect">
                <a:avLst/>
              </a:prstGeom>
              <a:solidFill>
                <a:srgbClr val="838CC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9" name="직사각형 168"/>
              <p:cNvSpPr/>
              <p:nvPr/>
            </p:nvSpPr>
            <p:spPr>
              <a:xfrm>
                <a:off x="7208836" y="2208826"/>
                <a:ext cx="53975" cy="122875"/>
              </a:xfrm>
              <a:prstGeom prst="rect">
                <a:avLst/>
              </a:prstGeom>
              <a:solidFill>
                <a:srgbClr val="6E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6" name="직사각형 175"/>
              <p:cNvSpPr/>
              <p:nvPr/>
            </p:nvSpPr>
            <p:spPr>
              <a:xfrm>
                <a:off x="7133271" y="2456345"/>
                <a:ext cx="53975" cy="122875"/>
              </a:xfrm>
              <a:prstGeom prst="rect">
                <a:avLst/>
              </a:prstGeom>
              <a:solidFill>
                <a:srgbClr val="6E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직사각형 176"/>
              <p:cNvSpPr/>
              <p:nvPr/>
            </p:nvSpPr>
            <p:spPr>
              <a:xfrm>
                <a:off x="7181289" y="2328381"/>
                <a:ext cx="53975" cy="122875"/>
              </a:xfrm>
              <a:prstGeom prst="rect">
                <a:avLst/>
              </a:prstGeom>
              <a:solidFill>
                <a:srgbClr val="6E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8" name="직사각형 177"/>
              <p:cNvSpPr/>
              <p:nvPr/>
            </p:nvSpPr>
            <p:spPr>
              <a:xfrm>
                <a:off x="7097467" y="2616611"/>
                <a:ext cx="53975" cy="122875"/>
              </a:xfrm>
              <a:prstGeom prst="rect">
                <a:avLst/>
              </a:prstGeom>
              <a:solidFill>
                <a:srgbClr val="6E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32" name="그림 13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04940" y="1096258"/>
                <a:ext cx="4648336" cy="4648336"/>
              </a:xfrm>
              <a:prstGeom prst="rect">
                <a:avLst/>
              </a:prstGeom>
              <a:scene3d>
                <a:camera prst="perspectiveRelaxedModerately"/>
                <a:lightRig rig="threePt" dir="t"/>
              </a:scene3d>
            </p:spPr>
          </p:pic>
        </p:grpSp>
      </p:grpSp>
      <p:sp>
        <p:nvSpPr>
          <p:cNvPr id="15" name="TextBox 14"/>
          <p:cNvSpPr txBox="1"/>
          <p:nvPr/>
        </p:nvSpPr>
        <p:spPr>
          <a:xfrm>
            <a:off x="3481922" y="3323743"/>
            <a:ext cx="20624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 smtClean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</a:t>
            </a:r>
            <a:endParaRPr lang="ko-KR" altLang="en-US" sz="6600" dirty="0">
              <a:solidFill>
                <a:schemeClr val="bg1"/>
              </a:solidFill>
              <a:effectLst>
                <a:outerShdw blurRad="75057" dist="38100" dir="5400000" sy="-20000" rotWithShape="0">
                  <a:prstClr val="black">
                    <a:alpha val="25000"/>
                  </a:prstClr>
                </a:outerShdw>
              </a:effectLst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863032" y="2979796"/>
            <a:ext cx="27838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문화재</a:t>
            </a:r>
            <a:endParaRPr lang="ko-KR" altLang="en-US" sz="44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7863032" y="3840218"/>
            <a:ext cx="27838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역사</a:t>
            </a:r>
            <a:endParaRPr lang="ko-KR" altLang="en-US" sz="44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7849524" y="2653287"/>
            <a:ext cx="27838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solidFill>
                  <a:srgbClr val="2B397D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지진</a:t>
            </a:r>
            <a:endParaRPr lang="ko-KR" altLang="en-US" sz="4400" dirty="0">
              <a:solidFill>
                <a:srgbClr val="2B397D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7849524" y="4538618"/>
            <a:ext cx="27838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solidFill>
                  <a:srgbClr val="2B397D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태풍</a:t>
            </a:r>
            <a:endParaRPr lang="ko-KR" altLang="en-US" sz="4400" dirty="0">
              <a:solidFill>
                <a:srgbClr val="2B397D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7863032" y="3619701"/>
            <a:ext cx="27838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solidFill>
                  <a:srgbClr val="2B397D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호우</a:t>
            </a:r>
            <a:endParaRPr lang="ko-KR" altLang="en-US" sz="4400" dirty="0">
              <a:solidFill>
                <a:srgbClr val="2B397D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187" name="그룹 186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</p:grpSpPr>
        <p:sp>
          <p:nvSpPr>
            <p:cNvPr id="188" name="타원 187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9" name="모서리가 둥근 직사각형 188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0" name="그룹 189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192" name="타원 191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3" name="타원 192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91" name="모서리가 둥근 직사각형 190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448608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79" grpId="0"/>
      <p:bldP spid="179" grpId="1"/>
      <p:bldP spid="184" grpId="0"/>
      <p:bldP spid="185" grpId="0"/>
      <p:bldP spid="18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/>
          <p:cNvSpPr txBox="1"/>
          <p:nvPr/>
        </p:nvSpPr>
        <p:spPr>
          <a:xfrm>
            <a:off x="1627230" y="688504"/>
            <a:ext cx="69881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경주의 재난 </a:t>
            </a:r>
            <a:r>
              <a:rPr lang="ko-KR" altLang="en-US" sz="44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안전</a:t>
            </a:r>
            <a:endParaRPr lang="ko-KR" altLang="en-US" sz="44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2275624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/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7" name="그룹 166"/>
          <p:cNvGrpSpPr/>
          <p:nvPr/>
        </p:nvGrpSpPr>
        <p:grpSpPr>
          <a:xfrm>
            <a:off x="204124" y="3538287"/>
            <a:ext cx="759811" cy="759811"/>
            <a:chOff x="2647628" y="4622834"/>
            <a:chExt cx="759811" cy="759811"/>
          </a:xfrm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177978" y="4595407"/>
            <a:ext cx="759811" cy="759811"/>
            <a:chOff x="3594911" y="4755986"/>
            <a:chExt cx="759811" cy="759811"/>
          </a:xfrm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1672395" y="143169"/>
            <a:ext cx="6180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무엇이 </a:t>
            </a:r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문제일까</a:t>
            </a:r>
            <a:r>
              <a:rPr lang="en-US" altLang="ko-KR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098823" y="2477302"/>
            <a:ext cx="857071" cy="3415905"/>
          </a:xfrm>
          <a:prstGeom prst="rect">
            <a:avLst/>
          </a:prstGeom>
          <a:solidFill>
            <a:srgbClr val="637B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/>
          <p:cNvSpPr/>
          <p:nvPr/>
        </p:nvSpPr>
        <p:spPr>
          <a:xfrm>
            <a:off x="6305261" y="3026844"/>
            <a:ext cx="363579" cy="286636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/>
          <p:cNvSpPr/>
          <p:nvPr/>
        </p:nvSpPr>
        <p:spPr>
          <a:xfrm>
            <a:off x="4385877" y="5273125"/>
            <a:ext cx="363579" cy="62008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/>
          <p:cNvSpPr/>
          <p:nvPr/>
        </p:nvSpPr>
        <p:spPr>
          <a:xfrm>
            <a:off x="3672145" y="5185395"/>
            <a:ext cx="363579" cy="70781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3000286" y="4797085"/>
            <a:ext cx="363579" cy="109612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2310386" y="5139676"/>
            <a:ext cx="363579" cy="7535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7049855" y="4314167"/>
            <a:ext cx="363579" cy="157904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7763587" y="4941631"/>
            <a:ext cx="363579" cy="95157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8426986" y="5139676"/>
            <a:ext cx="363579" cy="7535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/>
          <p:cNvSpPr/>
          <p:nvPr/>
        </p:nvSpPr>
        <p:spPr>
          <a:xfrm>
            <a:off x="9090385" y="5139676"/>
            <a:ext cx="363579" cy="7535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005309" y="1909852"/>
            <a:ext cx="1093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252</a:t>
            </a:r>
            <a:endParaRPr lang="ko-KR" altLang="en-US" sz="32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256965" y="4756965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56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929871" y="4355159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93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631137" y="4792290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49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315866" y="4862142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44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191945" y="2613795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223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6983142" y="3920833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115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7699644" y="4504068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88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8358182" y="4720287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68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20719" y="4720287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70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313837" y="2740466"/>
            <a:ext cx="1246215" cy="977666"/>
            <a:chOff x="3313837" y="2740466"/>
            <a:chExt cx="1246215" cy="977666"/>
          </a:xfrm>
        </p:grpSpPr>
        <p:sp>
          <p:nvSpPr>
            <p:cNvPr id="4" name="모서리가 둥근 사각형 설명선 3"/>
            <p:cNvSpPr/>
            <p:nvPr/>
          </p:nvSpPr>
          <p:spPr>
            <a:xfrm rot="16200000">
              <a:off x="3448112" y="2606191"/>
              <a:ext cx="977666" cy="1246215"/>
            </a:xfrm>
            <a:prstGeom prst="wedgeRoundRectCallout">
              <a:avLst>
                <a:gd name="adj1" fmla="val -22194"/>
                <a:gd name="adj2" fmla="val 83041"/>
                <a:gd name="adj3" fmla="val 16667"/>
              </a:avLst>
            </a:prstGeom>
            <a:noFill/>
            <a:ln w="28575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403935" y="2816538"/>
              <a:ext cx="109744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2016 9</a:t>
              </a: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월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경주지진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dirty="0" smtClean="0">
                  <a:solidFill>
                    <a:srgbClr val="3A4CA8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규모 </a:t>
              </a:r>
              <a:r>
                <a:rPr lang="en-US" altLang="ko-KR" dirty="0" smtClean="0">
                  <a:solidFill>
                    <a:srgbClr val="3A4CA8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5.8</a:t>
              </a:r>
              <a:endParaRPr lang="ko-KR" altLang="en-US" dirty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7644959" y="5924681"/>
            <a:ext cx="642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2019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8305482" y="5924681"/>
            <a:ext cx="690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2020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8996132" y="5924681"/>
            <a:ext cx="642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2174752" y="5924681"/>
            <a:ext cx="642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2012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2861651" y="5924681"/>
            <a:ext cx="642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2013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3552301" y="5924681"/>
            <a:ext cx="642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2014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4263904" y="5924681"/>
            <a:ext cx="642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2015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5230524" y="5924681"/>
            <a:ext cx="642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2016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6215320" y="5924681"/>
            <a:ext cx="642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2017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6954309" y="5924681"/>
            <a:ext cx="642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2018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1219" y="1915964"/>
            <a:ext cx="30534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지난 </a:t>
            </a:r>
            <a:r>
              <a: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12</a:t>
            </a:r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년간 </a:t>
            </a:r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지진 발생 횟수</a:t>
            </a:r>
            <a:endParaRPr lang="ko-KR" altLang="en-US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1219" y="1935652"/>
            <a:ext cx="0" cy="26769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7" name="그룹 126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</p:grpSpPr>
        <p:sp>
          <p:nvSpPr>
            <p:cNvPr id="132" name="타원 131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모서리가 둥근 직사각형 132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5" name="그룹 134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145" name="타원 144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타원 145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6" name="모서리가 둥근 직사각형 135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7" name="직사각형 146"/>
          <p:cNvSpPr/>
          <p:nvPr/>
        </p:nvSpPr>
        <p:spPr>
          <a:xfrm>
            <a:off x="6305261" y="5451676"/>
            <a:ext cx="363580" cy="452695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098822" y="3349076"/>
            <a:ext cx="856286" cy="2544130"/>
          </a:xfrm>
          <a:prstGeom prst="rect">
            <a:avLst/>
          </a:prstGeom>
          <a:solidFill>
            <a:srgbClr val="243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직사각형 147"/>
          <p:cNvSpPr/>
          <p:nvPr/>
        </p:nvSpPr>
        <p:spPr>
          <a:xfrm>
            <a:off x="7052133" y="5821856"/>
            <a:ext cx="363580" cy="82515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직사각형 148"/>
          <p:cNvSpPr/>
          <p:nvPr/>
        </p:nvSpPr>
        <p:spPr>
          <a:xfrm>
            <a:off x="7763586" y="5858652"/>
            <a:ext cx="363580" cy="45719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직사각형 150"/>
          <p:cNvSpPr/>
          <p:nvPr/>
        </p:nvSpPr>
        <p:spPr>
          <a:xfrm>
            <a:off x="8427680" y="5858652"/>
            <a:ext cx="363580" cy="45719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직사각형 151"/>
          <p:cNvSpPr/>
          <p:nvPr/>
        </p:nvSpPr>
        <p:spPr>
          <a:xfrm>
            <a:off x="9089690" y="5858652"/>
            <a:ext cx="363580" cy="45719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직사각형 152"/>
          <p:cNvSpPr/>
          <p:nvPr/>
        </p:nvSpPr>
        <p:spPr>
          <a:xfrm>
            <a:off x="2313586" y="5858652"/>
            <a:ext cx="363580" cy="45719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TextBox 153"/>
          <p:cNvSpPr txBox="1"/>
          <p:nvPr/>
        </p:nvSpPr>
        <p:spPr>
          <a:xfrm>
            <a:off x="2352464" y="5604512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2999897" y="5858652"/>
            <a:ext cx="363580" cy="45719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TextBox 155"/>
          <p:cNvSpPr txBox="1"/>
          <p:nvPr/>
        </p:nvSpPr>
        <p:spPr>
          <a:xfrm>
            <a:off x="3038775" y="5604512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57" name="직사각형 156"/>
          <p:cNvSpPr/>
          <p:nvPr/>
        </p:nvSpPr>
        <p:spPr>
          <a:xfrm>
            <a:off x="3672067" y="5858652"/>
            <a:ext cx="363580" cy="45719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TextBox 157"/>
          <p:cNvSpPr txBox="1"/>
          <p:nvPr/>
        </p:nvSpPr>
        <p:spPr>
          <a:xfrm>
            <a:off x="3710945" y="5604512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0" name="직사각형 159"/>
          <p:cNvSpPr/>
          <p:nvPr/>
        </p:nvSpPr>
        <p:spPr>
          <a:xfrm>
            <a:off x="4387397" y="5858652"/>
            <a:ext cx="363580" cy="45719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2" name="TextBox 161"/>
          <p:cNvSpPr txBox="1"/>
          <p:nvPr/>
        </p:nvSpPr>
        <p:spPr>
          <a:xfrm>
            <a:off x="4426275" y="5604512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4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5240581" y="2994785"/>
            <a:ext cx="581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160</a:t>
            </a:r>
            <a:endParaRPr lang="ko-KR" altLang="en-US" sz="16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8" name="TextBox 167"/>
          <p:cNvSpPr txBox="1"/>
          <p:nvPr/>
        </p:nvSpPr>
        <p:spPr>
          <a:xfrm>
            <a:off x="6302954" y="5185395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25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7092492" y="5540431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7807822" y="5588700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8475040" y="5540431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9156990" y="5604512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177" name="그룹 176"/>
          <p:cNvGrpSpPr/>
          <p:nvPr/>
        </p:nvGrpSpPr>
        <p:grpSpPr>
          <a:xfrm>
            <a:off x="8967483" y="3383133"/>
            <a:ext cx="1246215" cy="977666"/>
            <a:chOff x="3313837" y="2740466"/>
            <a:chExt cx="1246215" cy="977666"/>
          </a:xfrm>
        </p:grpSpPr>
        <p:sp>
          <p:nvSpPr>
            <p:cNvPr id="178" name="모서리가 둥근 사각형 설명선 177"/>
            <p:cNvSpPr/>
            <p:nvPr/>
          </p:nvSpPr>
          <p:spPr>
            <a:xfrm rot="16200000">
              <a:off x="3448112" y="2606191"/>
              <a:ext cx="977666" cy="1246215"/>
            </a:xfrm>
            <a:prstGeom prst="wedgeRoundRectCallout">
              <a:avLst>
                <a:gd name="adj1" fmla="val -54160"/>
                <a:gd name="adj2" fmla="val 64465"/>
                <a:gd name="adj3" fmla="val 16667"/>
              </a:avLst>
            </a:prstGeom>
            <a:noFill/>
            <a:ln w="28575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3357275" y="2816538"/>
              <a:ext cx="119705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2023 </a:t>
              </a:r>
              <a:r>
                <a:rPr lang="en-US" altLang="ko-KR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11</a:t>
              </a: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월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경주지진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dirty="0" smtClean="0">
                  <a:solidFill>
                    <a:srgbClr val="3A4CA8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규모 </a:t>
              </a:r>
              <a:r>
                <a:rPr lang="en-US" altLang="ko-KR" dirty="0" smtClean="0">
                  <a:solidFill>
                    <a:srgbClr val="3A4CA8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4</a:t>
              </a:r>
              <a:r>
                <a:rPr lang="en-US" altLang="ko-KR" dirty="0" smtClean="0">
                  <a:solidFill>
                    <a:srgbClr val="3A4CA8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.0</a:t>
              </a:r>
              <a:endParaRPr lang="ko-KR" altLang="en-US" dirty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184" name="직사각형 183"/>
          <p:cNvSpPr/>
          <p:nvPr/>
        </p:nvSpPr>
        <p:spPr>
          <a:xfrm>
            <a:off x="9756159" y="5139676"/>
            <a:ext cx="363579" cy="7535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5" name="TextBox 184"/>
          <p:cNvSpPr txBox="1"/>
          <p:nvPr/>
        </p:nvSpPr>
        <p:spPr>
          <a:xfrm>
            <a:off x="9686493" y="4720287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73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9638824" y="5924681"/>
            <a:ext cx="665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2022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87" name="직사각형 186"/>
          <p:cNvSpPr/>
          <p:nvPr/>
        </p:nvSpPr>
        <p:spPr>
          <a:xfrm>
            <a:off x="9755464" y="5858652"/>
            <a:ext cx="363580" cy="45719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8" name="TextBox 187"/>
          <p:cNvSpPr txBox="1"/>
          <p:nvPr/>
        </p:nvSpPr>
        <p:spPr>
          <a:xfrm>
            <a:off x="9813972" y="5604512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9" name="직사각형 188"/>
          <p:cNvSpPr/>
          <p:nvPr/>
        </p:nvSpPr>
        <p:spPr>
          <a:xfrm>
            <a:off x="10353702" y="4887942"/>
            <a:ext cx="363579" cy="100526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0" name="TextBox 189"/>
          <p:cNvSpPr txBox="1"/>
          <p:nvPr/>
        </p:nvSpPr>
        <p:spPr>
          <a:xfrm>
            <a:off x="10213698" y="4518609"/>
            <a:ext cx="68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100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91" name="TextBox 190"/>
          <p:cNvSpPr txBox="1"/>
          <p:nvPr/>
        </p:nvSpPr>
        <p:spPr>
          <a:xfrm>
            <a:off x="10224792" y="5924681"/>
            <a:ext cx="665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2023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92" name="직사각형 191"/>
          <p:cNvSpPr/>
          <p:nvPr/>
        </p:nvSpPr>
        <p:spPr>
          <a:xfrm>
            <a:off x="10353007" y="5858652"/>
            <a:ext cx="363580" cy="45719"/>
          </a:xfrm>
          <a:prstGeom prst="rect">
            <a:avLst/>
          </a:prstGeom>
          <a:solidFill>
            <a:srgbClr val="37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3" name="TextBox 192"/>
          <p:cNvSpPr txBox="1"/>
          <p:nvPr/>
        </p:nvSpPr>
        <p:spPr>
          <a:xfrm>
            <a:off x="10411515" y="5604512"/>
            <a:ext cx="41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7057635" y="1084148"/>
            <a:ext cx="4529553" cy="1761925"/>
            <a:chOff x="6694389" y="1082104"/>
            <a:chExt cx="4529553" cy="1761925"/>
          </a:xfrm>
        </p:grpSpPr>
        <p:sp>
          <p:nvSpPr>
            <p:cNvPr id="6" name="직사각형 5"/>
            <p:cNvSpPr/>
            <p:nvPr/>
          </p:nvSpPr>
          <p:spPr>
            <a:xfrm>
              <a:off x="7242048" y="1427760"/>
              <a:ext cx="723392" cy="464893"/>
            </a:xfrm>
            <a:prstGeom prst="rect">
              <a:avLst/>
            </a:prstGeom>
            <a:solidFill>
              <a:srgbClr val="E9EBF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rgbClr val="3A4CA8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5.8</a:t>
              </a:r>
              <a:endParaRPr lang="ko-KR" altLang="en-US" dirty="0">
                <a:solidFill>
                  <a:srgbClr val="3A4CA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94" name="직사각형 193"/>
            <p:cNvSpPr/>
            <p:nvPr/>
          </p:nvSpPr>
          <p:spPr>
            <a:xfrm>
              <a:off x="7966159" y="1427760"/>
              <a:ext cx="1123531" cy="464893"/>
            </a:xfrm>
            <a:prstGeom prst="rect">
              <a:avLst/>
            </a:prstGeom>
            <a:solidFill>
              <a:srgbClr val="E9EBF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rgbClr val="3A4CA8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16.09.12</a:t>
              </a:r>
              <a:endParaRPr lang="ko-KR" altLang="en-US" sz="1600" dirty="0">
                <a:solidFill>
                  <a:srgbClr val="3A4CA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95" name="직사각형 194"/>
            <p:cNvSpPr/>
            <p:nvPr/>
          </p:nvSpPr>
          <p:spPr>
            <a:xfrm>
              <a:off x="6718340" y="1427760"/>
              <a:ext cx="522674" cy="464893"/>
            </a:xfrm>
            <a:prstGeom prst="rect">
              <a:avLst/>
            </a:prstGeom>
            <a:solidFill>
              <a:srgbClr val="3A4CA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96" name="직사각형 195"/>
            <p:cNvSpPr/>
            <p:nvPr/>
          </p:nvSpPr>
          <p:spPr>
            <a:xfrm>
              <a:off x="9089963" y="1427760"/>
              <a:ext cx="2133978" cy="464893"/>
            </a:xfrm>
            <a:prstGeom prst="rect">
              <a:avLst/>
            </a:prstGeom>
            <a:solidFill>
              <a:srgbClr val="E9EBF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rgbClr val="3A4CA8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경북 경주시</a:t>
              </a:r>
              <a:endParaRPr lang="ko-KR" altLang="en-US" dirty="0">
                <a:solidFill>
                  <a:srgbClr val="3A4CA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97" name="직사각형 196"/>
            <p:cNvSpPr/>
            <p:nvPr/>
          </p:nvSpPr>
          <p:spPr>
            <a:xfrm>
              <a:off x="7242048" y="1904148"/>
              <a:ext cx="723392" cy="464893"/>
            </a:xfrm>
            <a:prstGeom prst="rect">
              <a:avLst/>
            </a:prstGeom>
            <a:solidFill>
              <a:srgbClr val="E9EBF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rgbClr val="3A4CA8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5.4</a:t>
              </a:r>
              <a:endParaRPr lang="ko-KR" altLang="en-US" dirty="0">
                <a:solidFill>
                  <a:srgbClr val="3A4CA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98" name="직사각형 197"/>
            <p:cNvSpPr/>
            <p:nvPr/>
          </p:nvSpPr>
          <p:spPr>
            <a:xfrm>
              <a:off x="7966159" y="1904148"/>
              <a:ext cx="1123531" cy="464893"/>
            </a:xfrm>
            <a:prstGeom prst="rect">
              <a:avLst/>
            </a:prstGeom>
            <a:solidFill>
              <a:srgbClr val="E9EBF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rgbClr val="3A4CA8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17.11.15</a:t>
              </a:r>
              <a:endParaRPr lang="ko-KR" altLang="en-US" sz="1600" dirty="0">
                <a:solidFill>
                  <a:srgbClr val="3A4CA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99" name="직사각형 198"/>
            <p:cNvSpPr/>
            <p:nvPr/>
          </p:nvSpPr>
          <p:spPr>
            <a:xfrm>
              <a:off x="6718340" y="1904148"/>
              <a:ext cx="522674" cy="464893"/>
            </a:xfrm>
            <a:prstGeom prst="rect">
              <a:avLst/>
            </a:prstGeom>
            <a:solidFill>
              <a:srgbClr val="3A4CA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0" name="직사각형 199"/>
            <p:cNvSpPr/>
            <p:nvPr/>
          </p:nvSpPr>
          <p:spPr>
            <a:xfrm>
              <a:off x="9089963" y="1904148"/>
              <a:ext cx="2133978" cy="464893"/>
            </a:xfrm>
            <a:prstGeom prst="rect">
              <a:avLst/>
            </a:prstGeom>
            <a:solidFill>
              <a:srgbClr val="E9EBF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rgbClr val="3A4CA8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경북 포항시</a:t>
              </a:r>
              <a:endParaRPr lang="ko-KR" altLang="en-US" dirty="0">
                <a:solidFill>
                  <a:srgbClr val="3A4CA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1" name="직사각형 200"/>
            <p:cNvSpPr/>
            <p:nvPr/>
          </p:nvSpPr>
          <p:spPr>
            <a:xfrm>
              <a:off x="7242048" y="2379136"/>
              <a:ext cx="723392" cy="464893"/>
            </a:xfrm>
            <a:prstGeom prst="rect">
              <a:avLst/>
            </a:prstGeom>
            <a:solidFill>
              <a:srgbClr val="E9EBF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rgbClr val="3A4CA8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5.2</a:t>
              </a:r>
              <a:endParaRPr lang="ko-KR" altLang="en-US" dirty="0">
                <a:solidFill>
                  <a:srgbClr val="3A4CA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2" name="직사각형 201"/>
            <p:cNvSpPr/>
            <p:nvPr/>
          </p:nvSpPr>
          <p:spPr>
            <a:xfrm>
              <a:off x="7966159" y="2379136"/>
              <a:ext cx="1123531" cy="464893"/>
            </a:xfrm>
            <a:prstGeom prst="rect">
              <a:avLst/>
            </a:prstGeom>
            <a:solidFill>
              <a:srgbClr val="E9EBF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rgbClr val="3A4CA8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04.05.29</a:t>
              </a:r>
              <a:endParaRPr lang="ko-KR" altLang="en-US" sz="1600" dirty="0">
                <a:solidFill>
                  <a:srgbClr val="3A4CA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3" name="직사각형 202"/>
            <p:cNvSpPr/>
            <p:nvPr/>
          </p:nvSpPr>
          <p:spPr>
            <a:xfrm>
              <a:off x="6718340" y="2379136"/>
              <a:ext cx="522674" cy="464893"/>
            </a:xfrm>
            <a:prstGeom prst="rect">
              <a:avLst/>
            </a:prstGeom>
            <a:solidFill>
              <a:srgbClr val="3A4CA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3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4" name="직사각형 203"/>
            <p:cNvSpPr/>
            <p:nvPr/>
          </p:nvSpPr>
          <p:spPr>
            <a:xfrm>
              <a:off x="9089963" y="2379136"/>
              <a:ext cx="2133978" cy="464893"/>
            </a:xfrm>
            <a:prstGeom prst="rect">
              <a:avLst/>
            </a:prstGeom>
            <a:solidFill>
              <a:srgbClr val="E9EBF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rgbClr val="3A4CA8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경북 울진군</a:t>
              </a:r>
              <a:endParaRPr lang="ko-KR" altLang="en-US" dirty="0">
                <a:solidFill>
                  <a:srgbClr val="3A4CA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5" name="직사각형 204"/>
            <p:cNvSpPr/>
            <p:nvPr/>
          </p:nvSpPr>
          <p:spPr>
            <a:xfrm>
              <a:off x="7242048" y="1100559"/>
              <a:ext cx="723392" cy="327200"/>
            </a:xfrm>
            <a:prstGeom prst="rect">
              <a:avLst/>
            </a:prstGeom>
            <a:solidFill>
              <a:srgbClr val="3A4CA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규모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6" name="직사각형 205"/>
            <p:cNvSpPr/>
            <p:nvPr/>
          </p:nvSpPr>
          <p:spPr>
            <a:xfrm>
              <a:off x="7966159" y="1100559"/>
              <a:ext cx="1123531" cy="327200"/>
            </a:xfrm>
            <a:prstGeom prst="rect">
              <a:avLst/>
            </a:prstGeom>
            <a:solidFill>
              <a:srgbClr val="3A4CA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발생일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7" name="직사각형 206"/>
            <p:cNvSpPr/>
            <p:nvPr/>
          </p:nvSpPr>
          <p:spPr>
            <a:xfrm>
              <a:off x="6718340" y="1100559"/>
              <a:ext cx="522674" cy="327200"/>
            </a:xfrm>
            <a:prstGeom prst="rect">
              <a:avLst/>
            </a:prstGeom>
            <a:solidFill>
              <a:srgbClr val="3A4CA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No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8" name="직사각형 207"/>
            <p:cNvSpPr/>
            <p:nvPr/>
          </p:nvSpPr>
          <p:spPr>
            <a:xfrm>
              <a:off x="9089963" y="1100559"/>
              <a:ext cx="2133978" cy="327200"/>
            </a:xfrm>
            <a:prstGeom prst="rect">
              <a:avLst/>
            </a:prstGeom>
            <a:solidFill>
              <a:srgbClr val="3A4CA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발생 지역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09" name="자유형 208"/>
            <p:cNvSpPr/>
            <p:nvPr/>
          </p:nvSpPr>
          <p:spPr>
            <a:xfrm>
              <a:off x="6694389" y="1082104"/>
              <a:ext cx="4529553" cy="1751559"/>
            </a:xfrm>
            <a:custGeom>
              <a:avLst/>
              <a:gdLst>
                <a:gd name="connsiteX0" fmla="*/ 12192000 w 12192000"/>
                <a:gd name="connsiteY0" fmla="*/ 6609055 h 6858000"/>
                <a:gd name="connsiteX1" fmla="*/ 12192000 w 12192000"/>
                <a:gd name="connsiteY1" fmla="*/ 6858000 h 6858000"/>
                <a:gd name="connsiteX2" fmla="*/ 11943055 w 12192000"/>
                <a:gd name="connsiteY2" fmla="*/ 6858000 h 6858000"/>
                <a:gd name="connsiteX3" fmla="*/ 12192000 w 12192000"/>
                <a:gd name="connsiteY3" fmla="*/ 6609055 h 6858000"/>
                <a:gd name="connsiteX4" fmla="*/ 0 w 12192000"/>
                <a:gd name="connsiteY4" fmla="*/ 6609055 h 6858000"/>
                <a:gd name="connsiteX5" fmla="*/ 248945 w 12192000"/>
                <a:gd name="connsiteY5" fmla="*/ 6858000 h 6858000"/>
                <a:gd name="connsiteX6" fmla="*/ 0 w 12192000"/>
                <a:gd name="connsiteY6" fmla="*/ 6858000 h 6858000"/>
                <a:gd name="connsiteX7" fmla="*/ 11943055 w 12192000"/>
                <a:gd name="connsiteY7" fmla="*/ 0 h 6858000"/>
                <a:gd name="connsiteX8" fmla="*/ 12192000 w 12192000"/>
                <a:gd name="connsiteY8" fmla="*/ 0 h 6858000"/>
                <a:gd name="connsiteX9" fmla="*/ 12192000 w 12192000"/>
                <a:gd name="connsiteY9" fmla="*/ 248945 h 6858000"/>
                <a:gd name="connsiteX10" fmla="*/ 11943055 w 12192000"/>
                <a:gd name="connsiteY10" fmla="*/ 0 h 6858000"/>
                <a:gd name="connsiteX11" fmla="*/ 0 w 12192000"/>
                <a:gd name="connsiteY11" fmla="*/ 0 h 6858000"/>
                <a:gd name="connsiteX12" fmla="*/ 248945 w 12192000"/>
                <a:gd name="connsiteY12" fmla="*/ 0 h 6858000"/>
                <a:gd name="connsiteX13" fmla="*/ 0 w 12192000"/>
                <a:gd name="connsiteY13" fmla="*/ 24894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2000" h="6858000">
                  <a:moveTo>
                    <a:pt x="12192000" y="6609055"/>
                  </a:moveTo>
                  <a:lnTo>
                    <a:pt x="12192000" y="6858000"/>
                  </a:lnTo>
                  <a:lnTo>
                    <a:pt x="11943055" y="6858000"/>
                  </a:lnTo>
                  <a:cubicBezTo>
                    <a:pt x="12080544" y="6858000"/>
                    <a:pt x="12192000" y="6746544"/>
                    <a:pt x="12192000" y="6609055"/>
                  </a:cubicBezTo>
                  <a:close/>
                  <a:moveTo>
                    <a:pt x="0" y="6609055"/>
                  </a:moveTo>
                  <a:cubicBezTo>
                    <a:pt x="0" y="6746544"/>
                    <a:pt x="111456" y="6858000"/>
                    <a:pt x="248945" y="6858000"/>
                  </a:cubicBezTo>
                  <a:lnTo>
                    <a:pt x="0" y="6858000"/>
                  </a:lnTo>
                  <a:close/>
                  <a:moveTo>
                    <a:pt x="11943055" y="0"/>
                  </a:moveTo>
                  <a:lnTo>
                    <a:pt x="12192000" y="0"/>
                  </a:lnTo>
                  <a:lnTo>
                    <a:pt x="12192000" y="248945"/>
                  </a:lnTo>
                  <a:cubicBezTo>
                    <a:pt x="12192000" y="111456"/>
                    <a:pt x="12080544" y="0"/>
                    <a:pt x="11943055" y="0"/>
                  </a:cubicBezTo>
                  <a:close/>
                  <a:moveTo>
                    <a:pt x="0" y="0"/>
                  </a:moveTo>
                  <a:lnTo>
                    <a:pt x="248945" y="0"/>
                  </a:lnTo>
                  <a:cubicBezTo>
                    <a:pt x="111456" y="0"/>
                    <a:pt x="0" y="111456"/>
                    <a:pt x="0" y="248945"/>
                  </a:cubicBezTo>
                  <a:close/>
                </a:path>
              </a:pathLst>
            </a:custGeom>
            <a:solidFill>
              <a:schemeClr val="bg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0246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9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2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5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0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3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5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 tmFilter="0, 0; .2, .5; .8, .5; 1, 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8" dur="250" autoRev="1" fill="hold"/>
                                        <p:tgtEl>
                                          <p:spTgt spid="17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1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4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6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9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5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3"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3"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3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10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2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3"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8"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"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7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8"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3"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7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8"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"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3"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8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2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3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3"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4"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8" dur="10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9" dur="10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2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3" dur="10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10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2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3"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7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8"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9"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2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10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10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7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8" dur="10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9" dur="10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2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3" dur="10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4" dur="10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8" dur="1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1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2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3" dur="10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10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8" dur="10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10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2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3" dur="10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10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7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10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10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2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3" dur="10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10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7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8"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2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3" dur="10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10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8" dur="10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9" dur="10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2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3" dur="10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10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8" dur="1000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9" dur="1000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2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100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100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10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2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3"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7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8"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9"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3"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4"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8"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2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3" dur="10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4" dur="10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6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-3.33333E-6 L -0.23177 -3.33333E-6 " pathEditMode="relative" rAng="0" ptsTypes="AA">
                                      <p:cBhvr>
                                        <p:cTn id="457" dur="2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89" y="0"/>
                                    </p:animMotion>
                                  </p:childTnLst>
                                </p:cTn>
                              </p:par>
                              <p:par>
                                <p:cTn id="458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459" dur="2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60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461" dur="2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62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463" dur="2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64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465" dur="2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6" fill="hold">
                      <p:stCondLst>
                        <p:cond delay="indefinite"/>
                      </p:stCondLst>
                      <p:childTnLst>
                        <p:par>
                          <p:cTn id="467" fill="hold">
                            <p:stCondLst>
                              <p:cond delay="0"/>
                            </p:stCondLst>
                            <p:childTnLst>
                              <p:par>
                                <p:cTn id="4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3" grpId="0"/>
      <p:bldP spid="75" grpId="0"/>
      <p:bldP spid="75" grpId="1"/>
      <p:bldP spid="76" grpId="0"/>
      <p:bldP spid="76" grpId="1"/>
      <p:bldP spid="77" grpId="0"/>
      <p:bldP spid="77" grpId="1"/>
      <p:bldP spid="78" grpId="0"/>
      <p:bldP spid="78" grpId="1"/>
      <p:bldP spid="79" grpId="0"/>
      <p:bldP spid="79" grpId="1"/>
      <p:bldP spid="80" grpId="0"/>
      <p:bldP spid="80" grpId="1"/>
      <p:bldP spid="81" grpId="0"/>
      <p:bldP spid="81" grpId="1"/>
      <p:bldP spid="82" grpId="0"/>
      <p:bldP spid="82" grpId="1"/>
      <p:bldP spid="83" grpId="0"/>
      <p:bldP spid="83" grpId="1"/>
      <p:bldP spid="86" grpId="0"/>
      <p:bldP spid="86" grpId="1"/>
      <p:bldP spid="87" grpId="0"/>
      <p:bldP spid="87" grpId="1"/>
      <p:bldP spid="88" grpId="0"/>
      <p:bldP spid="88" grpId="1"/>
      <p:bldP spid="89" grpId="0"/>
      <p:bldP spid="89" grpId="1"/>
      <p:bldP spid="90" grpId="0"/>
      <p:bldP spid="90" grpId="1"/>
      <p:bldP spid="91" grpId="0"/>
      <p:bldP spid="91" grpId="1"/>
      <p:bldP spid="100" grpId="0"/>
      <p:bldP spid="100" grpId="1"/>
      <p:bldP spid="101" grpId="0"/>
      <p:bldP spid="130" grpId="0"/>
      <p:bldP spid="130" grpId="1"/>
      <p:bldP spid="131" grpId="0"/>
      <p:bldP spid="131" grpId="1"/>
      <p:bldP spid="5" grpId="0"/>
      <p:bldP spid="147" grpId="0" animBg="1"/>
      <p:bldP spid="147" grpId="1" animBg="1"/>
      <p:bldP spid="9" grpId="0" animBg="1"/>
      <p:bldP spid="9" grpId="1" animBg="1"/>
      <p:bldP spid="148" grpId="0" animBg="1"/>
      <p:bldP spid="148" grpId="1" animBg="1"/>
      <p:bldP spid="149" grpId="0" animBg="1"/>
      <p:bldP spid="149" grpId="1" animBg="1"/>
      <p:bldP spid="151" grpId="0" animBg="1"/>
      <p:bldP spid="151" grpId="1" animBg="1"/>
      <p:bldP spid="152" grpId="0" animBg="1"/>
      <p:bldP spid="152" grpId="1" animBg="1"/>
      <p:bldP spid="153" grpId="0" animBg="1"/>
      <p:bldP spid="153" grpId="1" animBg="1"/>
      <p:bldP spid="154" grpId="0"/>
      <p:bldP spid="154" grpId="1"/>
      <p:bldP spid="155" grpId="0" animBg="1"/>
      <p:bldP spid="155" grpId="1" animBg="1"/>
      <p:bldP spid="156" grpId="0"/>
      <p:bldP spid="156" grpId="1"/>
      <p:bldP spid="157" grpId="0" animBg="1"/>
      <p:bldP spid="157" grpId="1" animBg="1"/>
      <p:bldP spid="158" grpId="0"/>
      <p:bldP spid="158" grpId="1"/>
      <p:bldP spid="160" grpId="0" animBg="1"/>
      <p:bldP spid="160" grpId="1" animBg="1"/>
      <p:bldP spid="162" grpId="0"/>
      <p:bldP spid="162" grpId="1"/>
      <p:bldP spid="166" grpId="0"/>
      <p:bldP spid="168" grpId="0"/>
      <p:bldP spid="168" grpId="1"/>
      <p:bldP spid="169" grpId="0"/>
      <p:bldP spid="169" grpId="1"/>
      <p:bldP spid="170" grpId="0"/>
      <p:bldP spid="170" grpId="1"/>
      <p:bldP spid="172" grpId="0"/>
      <p:bldP spid="172" grpId="1"/>
      <p:bldP spid="176" grpId="0"/>
      <p:bldP spid="176" grpId="1"/>
      <p:bldP spid="184" grpId="0" animBg="1"/>
      <p:bldP spid="184" grpId="1" animBg="1"/>
      <p:bldP spid="185" grpId="0"/>
      <p:bldP spid="185" grpId="1"/>
      <p:bldP spid="186" grpId="0"/>
      <p:bldP spid="186" grpId="1"/>
      <p:bldP spid="187" grpId="0" animBg="1"/>
      <p:bldP spid="187" grpId="1" animBg="1"/>
      <p:bldP spid="188" grpId="0"/>
      <p:bldP spid="189" grpId="0" animBg="1"/>
      <p:bldP spid="189" grpId="1" animBg="1"/>
      <p:bldP spid="190" grpId="0"/>
      <p:bldP spid="190" grpId="1"/>
      <p:bldP spid="191" grpId="0"/>
      <p:bldP spid="191" grpId="1"/>
      <p:bldP spid="192" grpId="0" animBg="1"/>
      <p:bldP spid="192" grpId="1" animBg="1"/>
      <p:bldP spid="19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/>
          <p:cNvSpPr txBox="1"/>
          <p:nvPr/>
        </p:nvSpPr>
        <p:spPr>
          <a:xfrm>
            <a:off x="1627230" y="688504"/>
            <a:ext cx="69881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경주의 재난 </a:t>
            </a:r>
            <a:r>
              <a:rPr lang="ko-KR" altLang="en-US" sz="44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안전</a:t>
            </a:r>
            <a:endParaRPr lang="ko-KR" altLang="en-US" sz="44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2275624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/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7" name="그룹 166"/>
          <p:cNvGrpSpPr/>
          <p:nvPr/>
        </p:nvGrpSpPr>
        <p:grpSpPr>
          <a:xfrm>
            <a:off x="204124" y="3538287"/>
            <a:ext cx="759811" cy="759811"/>
            <a:chOff x="2647628" y="4622834"/>
            <a:chExt cx="759811" cy="759811"/>
          </a:xfrm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177978" y="4595407"/>
            <a:ext cx="759811" cy="759811"/>
            <a:chOff x="3594911" y="4755986"/>
            <a:chExt cx="759811" cy="759811"/>
          </a:xfrm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1672395" y="143169"/>
            <a:ext cx="6180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무엇이 </a:t>
            </a:r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문제일까</a:t>
            </a:r>
            <a:r>
              <a:rPr lang="en-US" altLang="ko-KR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41223" y="3320296"/>
            <a:ext cx="530302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매년 </a:t>
            </a:r>
            <a:r>
              <a:rPr lang="ko-KR" altLang="en-US" sz="3600" dirty="0" smtClean="0">
                <a:solidFill>
                  <a:srgbClr val="2A377A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호우피해</a:t>
            </a:r>
            <a:r>
              <a:rPr lang="ko-KR" altLang="en-US" sz="32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로 인한</a:t>
            </a:r>
            <a:endParaRPr lang="en-US" altLang="ko-KR" sz="3200" dirty="0" smtClean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32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재산 피해 및</a:t>
            </a:r>
            <a:r>
              <a:rPr lang="en-US" altLang="ko-KR" sz="32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32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사망 사건 발생</a:t>
            </a:r>
            <a:endParaRPr lang="ko-KR" altLang="en-US" sz="32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80" name="그룹 79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</p:grpSpPr>
        <p:sp>
          <p:nvSpPr>
            <p:cNvPr id="81" name="타원 80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모서리가 둥근 직사각형 81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3" name="그룹 82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85" name="타원 84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타원 85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4" name="모서리가 둥근 직사각형 83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337" y="3694522"/>
            <a:ext cx="3649605" cy="9079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337" y="4667117"/>
            <a:ext cx="3979159" cy="92768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099" y="5659468"/>
            <a:ext cx="3726706" cy="86490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5353" y="2756171"/>
            <a:ext cx="4004601" cy="97244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3151" y="1789324"/>
            <a:ext cx="3898043" cy="914846"/>
          </a:xfrm>
          <a:prstGeom prst="rect">
            <a:avLst/>
          </a:prstGeom>
        </p:spPr>
      </p:pic>
      <p:sp>
        <p:nvSpPr>
          <p:cNvPr id="10" name="L 도형 9"/>
          <p:cNvSpPr/>
          <p:nvPr/>
        </p:nvSpPr>
        <p:spPr>
          <a:xfrm rot="5400000">
            <a:off x="1943146" y="1667231"/>
            <a:ext cx="464025" cy="464025"/>
          </a:xfrm>
          <a:prstGeom prst="corner">
            <a:avLst>
              <a:gd name="adj1" fmla="val 23244"/>
              <a:gd name="adj2" fmla="val 20377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L 도형 77"/>
          <p:cNvSpPr/>
          <p:nvPr/>
        </p:nvSpPr>
        <p:spPr>
          <a:xfrm flipH="1">
            <a:off x="5537169" y="6227159"/>
            <a:ext cx="464025" cy="464025"/>
          </a:xfrm>
          <a:prstGeom prst="corner">
            <a:avLst>
              <a:gd name="adj1" fmla="val 23244"/>
              <a:gd name="adj2" fmla="val 20377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660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2004889" y="2292966"/>
            <a:ext cx="1138446" cy="1224050"/>
            <a:chOff x="1811860" y="2292966"/>
            <a:chExt cx="1138446" cy="1224050"/>
          </a:xfrm>
          <a:solidFill>
            <a:srgbClr val="EAEDF2"/>
          </a:solidFill>
        </p:grpSpPr>
        <p:sp>
          <p:nvSpPr>
            <p:cNvPr id="8" name="모서리가 둥근 직사각형 7"/>
            <p:cNvSpPr/>
            <p:nvPr/>
          </p:nvSpPr>
          <p:spPr>
            <a:xfrm>
              <a:off x="1811860" y="2292966"/>
              <a:ext cx="1136621" cy="1224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363739" y="2292966"/>
              <a:ext cx="586567" cy="1224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/>
          <p:cNvSpPr txBox="1"/>
          <p:nvPr/>
        </p:nvSpPr>
        <p:spPr>
          <a:xfrm>
            <a:off x="1627230" y="688504"/>
            <a:ext cx="69881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경주의 재난 </a:t>
            </a:r>
            <a:r>
              <a:rPr lang="ko-KR" altLang="en-US" sz="44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안전</a:t>
            </a:r>
            <a:endParaRPr lang="ko-KR" altLang="en-US" sz="44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2275624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/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7" name="그룹 166"/>
          <p:cNvGrpSpPr/>
          <p:nvPr/>
        </p:nvGrpSpPr>
        <p:grpSpPr>
          <a:xfrm>
            <a:off x="204124" y="3538287"/>
            <a:ext cx="759811" cy="759811"/>
            <a:chOff x="2647628" y="4622834"/>
            <a:chExt cx="759811" cy="759811"/>
          </a:xfrm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177978" y="4595407"/>
            <a:ext cx="759811" cy="759811"/>
            <a:chOff x="3594911" y="4755986"/>
            <a:chExt cx="759811" cy="759811"/>
          </a:xfrm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1672395" y="143169"/>
            <a:ext cx="6180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무엇이 </a:t>
            </a:r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문제일까</a:t>
            </a:r>
            <a:r>
              <a:rPr lang="en-US" altLang="ko-KR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1219" y="1664157"/>
            <a:ext cx="30534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각 지역별</a:t>
            </a:r>
            <a:r>
              <a:rPr lang="ko-KR" altLang="en-US" sz="160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태풍으로 인한 강우량</a:t>
            </a:r>
            <a:endParaRPr lang="ko-KR" altLang="en-US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1219" y="1683845"/>
            <a:ext cx="0" cy="26769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3326555" y="3726986"/>
            <a:ext cx="4356289" cy="453346"/>
          </a:xfrm>
          <a:prstGeom prst="rect">
            <a:avLst/>
          </a:prstGeom>
          <a:solidFill>
            <a:srgbClr val="232E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/>
          <p:cNvSpPr txBox="1"/>
          <p:nvPr/>
        </p:nvSpPr>
        <p:spPr>
          <a:xfrm>
            <a:off x="6202380" y="3798349"/>
            <a:ext cx="2960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 </a:t>
            </a:r>
            <a:r>
              <a:rPr lang="ko-KR" altLang="en-US" dirty="0" err="1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덕동댐</a:t>
            </a:r>
            <a:r>
              <a:rPr lang="ko-KR" altLang="en-US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  </a:t>
            </a:r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362mm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2" name="직사각형 131"/>
          <p:cNvSpPr/>
          <p:nvPr/>
        </p:nvSpPr>
        <p:spPr>
          <a:xfrm>
            <a:off x="3326555" y="5147472"/>
            <a:ext cx="2875825" cy="310807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TextBox 132"/>
          <p:cNvSpPr txBox="1"/>
          <p:nvPr/>
        </p:nvSpPr>
        <p:spPr>
          <a:xfrm>
            <a:off x="5122602" y="5177997"/>
            <a:ext cx="31332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 산내면 </a:t>
            </a:r>
            <a:r>
              <a:rPr lang="en-US" altLang="ko-KR" sz="14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</a:t>
            </a:r>
            <a:r>
              <a:rPr lang="en-US" altLang="ko-KR" sz="1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287mm</a:t>
            </a:r>
            <a:endParaRPr lang="ko-KR" altLang="en-US" sz="14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6" name="직사각형 135"/>
          <p:cNvSpPr/>
          <p:nvPr/>
        </p:nvSpPr>
        <p:spPr>
          <a:xfrm>
            <a:off x="3330747" y="2289154"/>
            <a:ext cx="3740540" cy="442064"/>
          </a:xfrm>
          <a:prstGeom prst="rect">
            <a:avLst/>
          </a:prstGeom>
          <a:solidFill>
            <a:srgbClr val="2B3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TextBox 144"/>
          <p:cNvSpPr txBox="1"/>
          <p:nvPr/>
        </p:nvSpPr>
        <p:spPr>
          <a:xfrm>
            <a:off x="5625632" y="2329825"/>
            <a:ext cx="334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 </a:t>
            </a:r>
            <a:r>
              <a:rPr lang="ko-KR" altLang="en-US" dirty="0" err="1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천북면</a:t>
            </a:r>
            <a:r>
              <a:rPr lang="ko-KR" altLang="en-US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</a:t>
            </a:r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308mm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1962928" y="2512981"/>
            <a:ext cx="1464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>
                <a:solidFill>
                  <a:srgbClr val="2A377A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하이선</a:t>
            </a:r>
            <a:endParaRPr lang="en-US" altLang="ko-KR" sz="2800" dirty="0" smtClean="0">
              <a:solidFill>
                <a:srgbClr val="2A377A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altLang="ko-KR" sz="1600" dirty="0" smtClean="0">
                <a:solidFill>
                  <a:srgbClr val="2A377A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(2020)</a:t>
            </a:r>
            <a:endParaRPr lang="ko-KR" altLang="en-US" sz="1600" dirty="0">
              <a:solidFill>
                <a:srgbClr val="2A377A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147" name="그룹 146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</p:grpSpPr>
        <p:sp>
          <p:nvSpPr>
            <p:cNvPr id="148" name="타원 147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모서리가 둥근 직사각형 148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1" name="그룹 150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153" name="타원 152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타원 153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2" name="모서리가 둥근 직사각형 151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/>
          <p:cNvSpPr/>
          <p:nvPr/>
        </p:nvSpPr>
        <p:spPr>
          <a:xfrm>
            <a:off x="3330747" y="2818271"/>
            <a:ext cx="971103" cy="163600"/>
          </a:xfrm>
          <a:prstGeom prst="rect">
            <a:avLst/>
          </a:prstGeom>
          <a:solidFill>
            <a:srgbClr val="637B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/>
          <p:cNvSpPr/>
          <p:nvPr/>
        </p:nvSpPr>
        <p:spPr>
          <a:xfrm>
            <a:off x="3330748" y="3353416"/>
            <a:ext cx="485328" cy="163600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/>
          <p:cNvSpPr/>
          <p:nvPr/>
        </p:nvSpPr>
        <p:spPr>
          <a:xfrm>
            <a:off x="3330748" y="3088028"/>
            <a:ext cx="1283524" cy="163600"/>
          </a:xfrm>
          <a:prstGeom prst="rect">
            <a:avLst/>
          </a:prstGeom>
          <a:solidFill>
            <a:srgbClr val="455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/>
          <p:cNvSpPr/>
          <p:nvPr/>
        </p:nvSpPr>
        <p:spPr>
          <a:xfrm>
            <a:off x="3326555" y="5525894"/>
            <a:ext cx="664399" cy="163600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/>
          <p:cNvSpPr/>
          <p:nvPr/>
        </p:nvSpPr>
        <p:spPr>
          <a:xfrm>
            <a:off x="3326556" y="6204494"/>
            <a:ext cx="807273" cy="163600"/>
          </a:xfrm>
          <a:prstGeom prst="rect">
            <a:avLst/>
          </a:prstGeom>
          <a:solidFill>
            <a:srgbClr val="637B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/>
          <p:cNvSpPr/>
          <p:nvPr/>
        </p:nvSpPr>
        <p:spPr>
          <a:xfrm>
            <a:off x="3326554" y="5776197"/>
            <a:ext cx="4553083" cy="340200"/>
          </a:xfrm>
          <a:prstGeom prst="rect">
            <a:avLst/>
          </a:prstGeom>
          <a:solidFill>
            <a:srgbClr val="455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90537" y="2788728"/>
            <a:ext cx="753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부산</a:t>
            </a:r>
            <a:endParaRPr lang="ko-KR" altLang="en-US" sz="1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3419194" y="3325850"/>
            <a:ext cx="753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대구</a:t>
            </a:r>
            <a:endParaRPr lang="ko-KR" altLang="en-US" sz="1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4215100" y="3051590"/>
            <a:ext cx="753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제주</a:t>
            </a:r>
            <a:endParaRPr lang="ko-KR" altLang="en-US" sz="1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4243975" y="2796702"/>
            <a:ext cx="7539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121mm</a:t>
            </a:r>
            <a:endParaRPr lang="ko-KR" altLang="en-US" sz="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3762723" y="3327508"/>
            <a:ext cx="7539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53mm</a:t>
            </a:r>
            <a:endParaRPr lang="ko-KR" altLang="en-US" sz="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4548640" y="3066978"/>
            <a:ext cx="7539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151mm</a:t>
            </a:r>
            <a:endParaRPr lang="ko-KR" altLang="en-US" sz="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60" name="직사각형 159"/>
          <p:cNvSpPr/>
          <p:nvPr/>
        </p:nvSpPr>
        <p:spPr>
          <a:xfrm>
            <a:off x="3326556" y="4257611"/>
            <a:ext cx="954594" cy="163600"/>
          </a:xfrm>
          <a:prstGeom prst="rect">
            <a:avLst/>
          </a:prstGeom>
          <a:solidFill>
            <a:srgbClr val="637B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2" name="직사각형 161"/>
          <p:cNvSpPr/>
          <p:nvPr/>
        </p:nvSpPr>
        <p:spPr>
          <a:xfrm>
            <a:off x="3326556" y="4792756"/>
            <a:ext cx="664398" cy="163600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6" name="직사각형 165"/>
          <p:cNvSpPr/>
          <p:nvPr/>
        </p:nvSpPr>
        <p:spPr>
          <a:xfrm>
            <a:off x="3326555" y="4527368"/>
            <a:ext cx="1307123" cy="163600"/>
          </a:xfrm>
          <a:prstGeom prst="rect">
            <a:avLst/>
          </a:prstGeom>
          <a:solidFill>
            <a:srgbClr val="455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8" name="TextBox 167"/>
          <p:cNvSpPr txBox="1"/>
          <p:nvPr/>
        </p:nvSpPr>
        <p:spPr>
          <a:xfrm>
            <a:off x="3855800" y="4228068"/>
            <a:ext cx="753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서울</a:t>
            </a:r>
            <a:endParaRPr lang="ko-KR" altLang="en-US" sz="1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3600928" y="4766099"/>
            <a:ext cx="753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여수</a:t>
            </a:r>
            <a:endParaRPr lang="ko-KR" altLang="en-US" sz="1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4258291" y="4500357"/>
            <a:ext cx="753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춘천</a:t>
            </a:r>
            <a:endParaRPr lang="ko-KR" altLang="en-US" sz="1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4230258" y="4236042"/>
            <a:ext cx="7539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120mm</a:t>
            </a:r>
            <a:endParaRPr lang="ko-KR" altLang="en-US" sz="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3936753" y="4766848"/>
            <a:ext cx="7539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74mm</a:t>
            </a:r>
            <a:endParaRPr lang="ko-KR" altLang="en-US" sz="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4620942" y="4487464"/>
            <a:ext cx="7539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166mm</a:t>
            </a:r>
            <a:endParaRPr lang="ko-KR" altLang="en-US" sz="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3595543" y="5500948"/>
            <a:ext cx="753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서울</a:t>
            </a:r>
            <a:endParaRPr lang="ko-KR" altLang="en-US" sz="1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3756862" y="6182434"/>
            <a:ext cx="753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부산</a:t>
            </a:r>
            <a:endParaRPr lang="ko-KR" altLang="en-US" sz="1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7235705" y="5788170"/>
            <a:ext cx="75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속초</a:t>
            </a:r>
            <a:endParaRPr lang="ko-KR" altLang="en-US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3936753" y="5503342"/>
            <a:ext cx="7539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84mm</a:t>
            </a:r>
            <a:endParaRPr lang="ko-KR" altLang="en-US" sz="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7879637" y="5810862"/>
            <a:ext cx="10395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369mm</a:t>
            </a:r>
            <a:endParaRPr lang="ko-KR" altLang="en-US" sz="16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4083963" y="6186932"/>
            <a:ext cx="7539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106mm</a:t>
            </a:r>
            <a:endParaRPr lang="ko-KR" altLang="en-US" sz="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180069" y="2292966"/>
            <a:ext cx="73546" cy="122405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0" name="그룹 129"/>
          <p:cNvGrpSpPr/>
          <p:nvPr/>
        </p:nvGrpSpPr>
        <p:grpSpPr>
          <a:xfrm>
            <a:off x="2004889" y="3726987"/>
            <a:ext cx="1138446" cy="1224050"/>
            <a:chOff x="1811860" y="2292966"/>
            <a:chExt cx="1138446" cy="1224050"/>
          </a:xfrm>
          <a:solidFill>
            <a:srgbClr val="EAEDF2"/>
          </a:solidFill>
        </p:grpSpPr>
        <p:sp>
          <p:nvSpPr>
            <p:cNvPr id="131" name="모서리가 둥근 직사각형 130"/>
            <p:cNvSpPr/>
            <p:nvPr/>
          </p:nvSpPr>
          <p:spPr>
            <a:xfrm>
              <a:off x="1811860" y="2292966"/>
              <a:ext cx="1136621" cy="1224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/>
            <p:cNvSpPr/>
            <p:nvPr/>
          </p:nvSpPr>
          <p:spPr>
            <a:xfrm>
              <a:off x="2363739" y="2292966"/>
              <a:ext cx="586567" cy="1224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8" name="모서리가 둥근 직사각형 187"/>
          <p:cNvSpPr/>
          <p:nvPr/>
        </p:nvSpPr>
        <p:spPr>
          <a:xfrm>
            <a:off x="3180069" y="3726987"/>
            <a:ext cx="73546" cy="122405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9" name="그룹 188"/>
          <p:cNvGrpSpPr/>
          <p:nvPr/>
        </p:nvGrpSpPr>
        <p:grpSpPr>
          <a:xfrm>
            <a:off x="2004889" y="5146977"/>
            <a:ext cx="1138446" cy="1224050"/>
            <a:chOff x="1811860" y="2292966"/>
            <a:chExt cx="1138446" cy="1224050"/>
          </a:xfrm>
          <a:solidFill>
            <a:srgbClr val="EAEDF2"/>
          </a:solidFill>
        </p:grpSpPr>
        <p:sp>
          <p:nvSpPr>
            <p:cNvPr id="190" name="모서리가 둥근 직사각형 189"/>
            <p:cNvSpPr/>
            <p:nvPr/>
          </p:nvSpPr>
          <p:spPr>
            <a:xfrm>
              <a:off x="1811860" y="2292966"/>
              <a:ext cx="1136621" cy="12240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1" name="직사각형 190"/>
            <p:cNvSpPr/>
            <p:nvPr/>
          </p:nvSpPr>
          <p:spPr>
            <a:xfrm>
              <a:off x="2363739" y="2292966"/>
              <a:ext cx="586567" cy="1224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2" name="모서리가 둥근 직사각형 191"/>
          <p:cNvSpPr/>
          <p:nvPr/>
        </p:nvSpPr>
        <p:spPr>
          <a:xfrm>
            <a:off x="3180069" y="5146977"/>
            <a:ext cx="73546" cy="122405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3" name="TextBox 192"/>
          <p:cNvSpPr txBox="1"/>
          <p:nvPr/>
        </p:nvSpPr>
        <p:spPr>
          <a:xfrm>
            <a:off x="1962928" y="3954291"/>
            <a:ext cx="1464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>
                <a:solidFill>
                  <a:srgbClr val="2A377A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힌남노</a:t>
            </a:r>
            <a:endParaRPr lang="en-US" altLang="ko-KR" sz="2800" dirty="0" smtClean="0">
              <a:solidFill>
                <a:srgbClr val="2A377A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altLang="ko-KR" sz="1600" dirty="0" smtClean="0">
                <a:solidFill>
                  <a:srgbClr val="2A377A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(2022)</a:t>
            </a:r>
            <a:endParaRPr lang="ko-KR" altLang="en-US" sz="1600" dirty="0">
              <a:solidFill>
                <a:srgbClr val="2A377A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94" name="TextBox 193"/>
          <p:cNvSpPr txBox="1"/>
          <p:nvPr/>
        </p:nvSpPr>
        <p:spPr>
          <a:xfrm>
            <a:off x="2019490" y="5395601"/>
            <a:ext cx="1464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rgbClr val="2A377A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카눈</a:t>
            </a:r>
            <a:endParaRPr lang="en-US" altLang="ko-KR" sz="2800" dirty="0" smtClean="0">
              <a:solidFill>
                <a:srgbClr val="2A377A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altLang="ko-KR" sz="1600" dirty="0" smtClean="0">
                <a:solidFill>
                  <a:srgbClr val="2A377A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(2023)</a:t>
            </a:r>
            <a:endParaRPr lang="ko-KR" altLang="en-US" sz="1600" dirty="0">
              <a:solidFill>
                <a:srgbClr val="2A377A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2456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8" grpId="0"/>
      <p:bldP spid="132" grpId="0" animBg="1"/>
      <p:bldP spid="133" grpId="0"/>
      <p:bldP spid="136" grpId="0" animBg="1"/>
      <p:bldP spid="145" grpId="0"/>
      <p:bldP spid="146" grpId="0"/>
      <p:bldP spid="3" grpId="0" animBg="1"/>
      <p:bldP spid="83" grpId="0" animBg="1"/>
      <p:bldP spid="84" grpId="0" animBg="1"/>
      <p:bldP spid="88" grpId="0" animBg="1"/>
      <p:bldP spid="89" grpId="0" animBg="1"/>
      <p:bldP spid="90" grpId="0" animBg="1"/>
      <p:bldP spid="4" grpId="0"/>
      <p:bldP spid="100" grpId="0"/>
      <p:bldP spid="101" grpId="0"/>
      <p:bldP spid="156" grpId="0"/>
      <p:bldP spid="157" grpId="0"/>
      <p:bldP spid="158" grpId="0"/>
      <p:bldP spid="160" grpId="0" animBg="1"/>
      <p:bldP spid="162" grpId="0" animBg="1"/>
      <p:bldP spid="166" grpId="0" animBg="1"/>
      <p:bldP spid="168" grpId="0"/>
      <p:bldP spid="169" grpId="0"/>
      <p:bldP spid="170" grpId="0"/>
      <p:bldP spid="172" grpId="0"/>
      <p:bldP spid="176" grpId="0"/>
      <p:bldP spid="177" grpId="0"/>
      <p:bldP spid="178" grpId="0"/>
      <p:bldP spid="179" grpId="0"/>
      <p:bldP spid="184" grpId="0"/>
      <p:bldP spid="185" grpId="0"/>
      <p:bldP spid="186" grpId="0"/>
      <p:bldP spid="187" grpId="0"/>
      <p:bldP spid="14" grpId="0" animBg="1"/>
      <p:bldP spid="188" grpId="0" animBg="1"/>
      <p:bldP spid="192" grpId="0" animBg="1"/>
      <p:bldP spid="193" grpId="0"/>
      <p:bldP spid="19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/>
          <p:cNvSpPr txBox="1"/>
          <p:nvPr/>
        </p:nvSpPr>
        <p:spPr>
          <a:xfrm>
            <a:off x="1627230" y="688504"/>
            <a:ext cx="69881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경주의 재난 </a:t>
            </a:r>
            <a:r>
              <a:rPr lang="ko-KR" altLang="en-US" sz="44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안전</a:t>
            </a:r>
            <a:endParaRPr lang="ko-KR" altLang="en-US" sz="44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2275624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/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7" name="그룹 166"/>
          <p:cNvGrpSpPr/>
          <p:nvPr/>
        </p:nvGrpSpPr>
        <p:grpSpPr>
          <a:xfrm>
            <a:off x="204124" y="3538287"/>
            <a:ext cx="759811" cy="759811"/>
            <a:chOff x="2647628" y="4622834"/>
            <a:chExt cx="759811" cy="759811"/>
          </a:xfrm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177978" y="4595407"/>
            <a:ext cx="759811" cy="759811"/>
            <a:chOff x="3594911" y="4755986"/>
            <a:chExt cx="759811" cy="759811"/>
          </a:xfrm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1672395" y="143169"/>
            <a:ext cx="6180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무엇이 </a:t>
            </a:r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문제일까</a:t>
            </a:r>
            <a:r>
              <a:rPr lang="en-US" altLang="ko-KR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32140" y="2872918"/>
            <a:ext cx="87977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</a:t>
            </a:r>
            <a:r>
              <a:rPr lang="ko-KR" altLang="en-US" sz="40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년에 한 번 꼴로 </a:t>
            </a:r>
            <a:r>
              <a:rPr lang="ko-KR" altLang="en-US" sz="44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특별재난지역</a:t>
            </a:r>
            <a:r>
              <a:rPr lang="ko-KR" altLang="en-US" sz="40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선포</a:t>
            </a:r>
            <a:endParaRPr lang="ko-KR" altLang="en-US" sz="40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32140" y="2366842"/>
            <a:ext cx="7057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최근 </a:t>
            </a: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5</a:t>
            </a:r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년간 경주지역에 </a:t>
            </a: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7</a:t>
            </a:r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개의 태풍이 영향을 미침</a:t>
            </a:r>
            <a:endParaRPr lang="ko-KR" altLang="en-US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74" b="39002"/>
          <a:stretch/>
        </p:blipFill>
        <p:spPr>
          <a:xfrm>
            <a:off x="1346823" y="3905487"/>
            <a:ext cx="10368538" cy="214131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2726382" y="4349332"/>
            <a:ext cx="82092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“</a:t>
            </a:r>
            <a:r>
              <a:rPr lang="ko-KR" altLang="en-US" sz="32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태풍 피해지역에 대한 복구와 함께 정확한 강우량 및 피해사례 등에 대한 통계를 토대로 장기적인 재난안전대책을 서둘러 수립</a:t>
            </a:r>
            <a:r>
              <a:rPr lang="en-US" altLang="ko-KR" sz="32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ko-KR" altLang="en-US" sz="32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시행해야 한다</a:t>
            </a:r>
            <a:r>
              <a:rPr lang="en-US" altLang="ko-KR" sz="32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”</a:t>
            </a:r>
            <a:endParaRPr lang="ko-KR" altLang="en-US" sz="32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grpSp>
        <p:nvGrpSpPr>
          <p:cNvPr id="80" name="그룹 79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</p:grpSpPr>
        <p:sp>
          <p:nvSpPr>
            <p:cNvPr id="81" name="타원 80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모서리가 둥근 직사각형 81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3" name="그룹 82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85" name="타원 84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타원 85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4" name="모서리가 둥근 직사각형 83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3023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/>
          <p:cNvSpPr txBox="1"/>
          <p:nvPr/>
        </p:nvSpPr>
        <p:spPr>
          <a:xfrm>
            <a:off x="1627230" y="688504"/>
            <a:ext cx="69881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경주시의 재난 알림이</a:t>
            </a:r>
            <a:endParaRPr lang="ko-KR" altLang="en-US" sz="44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3356662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/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  <a:effectLst/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7" name="그룹 166"/>
          <p:cNvGrpSpPr/>
          <p:nvPr/>
        </p:nvGrpSpPr>
        <p:grpSpPr>
          <a:xfrm>
            <a:off x="204124" y="3538287"/>
            <a:ext cx="759811" cy="759811"/>
            <a:chOff x="2647628" y="4622834"/>
            <a:chExt cx="759811" cy="7598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177978" y="4595407"/>
            <a:ext cx="759811" cy="759811"/>
            <a:chOff x="3594911" y="4755986"/>
            <a:chExt cx="759811" cy="759811"/>
          </a:xfrm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1672395" y="143169"/>
            <a:ext cx="6180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이제는 재난도 스마트하게</a:t>
            </a:r>
            <a:r>
              <a:rPr lang="en-US" altLang="ko-KR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!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5" name="그림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465" y="2132046"/>
            <a:ext cx="5033483" cy="3048030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307" y="1583328"/>
            <a:ext cx="6077798" cy="4296375"/>
          </a:xfrm>
          <a:prstGeom prst="rect">
            <a:avLst/>
          </a:prstGeom>
        </p:spPr>
      </p:pic>
      <p:sp>
        <p:nvSpPr>
          <p:cNvPr id="67" name="직사각형 66"/>
          <p:cNvSpPr/>
          <p:nvPr/>
        </p:nvSpPr>
        <p:spPr>
          <a:xfrm>
            <a:off x="1927858" y="1780794"/>
            <a:ext cx="979231" cy="388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7401788" y="1395954"/>
            <a:ext cx="780911" cy="495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1861713" y="1395954"/>
            <a:ext cx="5905836" cy="1164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1700679" y="4873286"/>
            <a:ext cx="6600270" cy="1105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1" name="그림 7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12" t="25188" r="31680" b="18997"/>
          <a:stretch/>
        </p:blipFill>
        <p:spPr>
          <a:xfrm>
            <a:off x="4101710" y="2784968"/>
            <a:ext cx="333700" cy="469069"/>
          </a:xfrm>
          <a:prstGeom prst="rect">
            <a:avLst/>
          </a:prstGeom>
        </p:spPr>
      </p:pic>
      <p:pic>
        <p:nvPicPr>
          <p:cNvPr id="72" name="그림 7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12" t="25188" r="31680" b="18997"/>
          <a:stretch/>
        </p:blipFill>
        <p:spPr>
          <a:xfrm>
            <a:off x="6640159" y="3489360"/>
            <a:ext cx="333700" cy="469069"/>
          </a:xfrm>
          <a:prstGeom prst="rect">
            <a:avLst/>
          </a:prstGeom>
        </p:spPr>
      </p:pic>
      <p:pic>
        <p:nvPicPr>
          <p:cNvPr id="73" name="그림 7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12" t="25188" r="31680" b="18997"/>
          <a:stretch/>
        </p:blipFill>
        <p:spPr>
          <a:xfrm>
            <a:off x="3447235" y="2884624"/>
            <a:ext cx="333700" cy="469069"/>
          </a:xfrm>
          <a:prstGeom prst="rect">
            <a:avLst/>
          </a:prstGeom>
        </p:spPr>
      </p:pic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12" t="25188" r="31680" b="18997"/>
          <a:stretch/>
        </p:blipFill>
        <p:spPr>
          <a:xfrm>
            <a:off x="3934860" y="3444176"/>
            <a:ext cx="333700" cy="469069"/>
          </a:xfrm>
          <a:prstGeom prst="rect">
            <a:avLst/>
          </a:prstGeom>
        </p:spPr>
      </p:pic>
      <p:pic>
        <p:nvPicPr>
          <p:cNvPr id="75" name="그림 7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12" t="25188" r="31680" b="18997"/>
          <a:stretch/>
        </p:blipFill>
        <p:spPr>
          <a:xfrm>
            <a:off x="4268560" y="4282657"/>
            <a:ext cx="333700" cy="469069"/>
          </a:xfrm>
          <a:prstGeom prst="rect">
            <a:avLst/>
          </a:prstGeom>
        </p:spPr>
      </p:pic>
      <p:pic>
        <p:nvPicPr>
          <p:cNvPr id="76" name="그림 7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12" t="25188" r="31680" b="18997"/>
          <a:stretch/>
        </p:blipFill>
        <p:spPr>
          <a:xfrm>
            <a:off x="6759924" y="2672682"/>
            <a:ext cx="333700" cy="469069"/>
          </a:xfrm>
          <a:prstGeom prst="rect">
            <a:avLst/>
          </a:prstGeom>
        </p:spPr>
      </p:pic>
      <p:sp>
        <p:nvSpPr>
          <p:cNvPr id="77" name="자유형 76"/>
          <p:cNvSpPr/>
          <p:nvPr/>
        </p:nvSpPr>
        <p:spPr>
          <a:xfrm>
            <a:off x="2761748" y="2397717"/>
            <a:ext cx="506072" cy="569197"/>
          </a:xfrm>
          <a:custGeom>
            <a:avLst/>
            <a:gdLst>
              <a:gd name="connsiteX0" fmla="*/ 0 w 506072"/>
              <a:gd name="connsiteY0" fmla="*/ 0 h 569197"/>
              <a:gd name="connsiteX1" fmla="*/ 506072 w 506072"/>
              <a:gd name="connsiteY1" fmla="*/ 0 h 569197"/>
              <a:gd name="connsiteX2" fmla="*/ 506072 w 506072"/>
              <a:gd name="connsiteY2" fmla="*/ 171109 h 569197"/>
              <a:gd name="connsiteX3" fmla="*/ 453228 w 506072"/>
              <a:gd name="connsiteY3" fmla="*/ 171109 h 569197"/>
              <a:gd name="connsiteX4" fmla="*/ 131847 w 506072"/>
              <a:gd name="connsiteY4" fmla="*/ 492490 h 569197"/>
              <a:gd name="connsiteX5" fmla="*/ 131847 w 506072"/>
              <a:gd name="connsiteY5" fmla="*/ 569197 h 569197"/>
              <a:gd name="connsiteX6" fmla="*/ 0 w 506072"/>
              <a:gd name="connsiteY6" fmla="*/ 569197 h 56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6072" h="569197">
                <a:moveTo>
                  <a:pt x="0" y="0"/>
                </a:moveTo>
                <a:lnTo>
                  <a:pt x="506072" y="0"/>
                </a:lnTo>
                <a:lnTo>
                  <a:pt x="506072" y="171109"/>
                </a:lnTo>
                <a:lnTo>
                  <a:pt x="453228" y="171109"/>
                </a:lnTo>
                <a:cubicBezTo>
                  <a:pt x="275734" y="171109"/>
                  <a:pt x="131847" y="314996"/>
                  <a:pt x="131847" y="492490"/>
                </a:cubicBezTo>
                <a:lnTo>
                  <a:pt x="131847" y="569197"/>
                </a:lnTo>
                <a:lnTo>
                  <a:pt x="0" y="5691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자유형 77"/>
          <p:cNvSpPr/>
          <p:nvPr/>
        </p:nvSpPr>
        <p:spPr>
          <a:xfrm rot="16200000">
            <a:off x="2751694" y="4489683"/>
            <a:ext cx="506072" cy="569197"/>
          </a:xfrm>
          <a:custGeom>
            <a:avLst/>
            <a:gdLst>
              <a:gd name="connsiteX0" fmla="*/ 0 w 506072"/>
              <a:gd name="connsiteY0" fmla="*/ 0 h 569197"/>
              <a:gd name="connsiteX1" fmla="*/ 506072 w 506072"/>
              <a:gd name="connsiteY1" fmla="*/ 0 h 569197"/>
              <a:gd name="connsiteX2" fmla="*/ 506072 w 506072"/>
              <a:gd name="connsiteY2" fmla="*/ 171109 h 569197"/>
              <a:gd name="connsiteX3" fmla="*/ 453228 w 506072"/>
              <a:gd name="connsiteY3" fmla="*/ 171109 h 569197"/>
              <a:gd name="connsiteX4" fmla="*/ 131847 w 506072"/>
              <a:gd name="connsiteY4" fmla="*/ 492490 h 569197"/>
              <a:gd name="connsiteX5" fmla="*/ 131847 w 506072"/>
              <a:gd name="connsiteY5" fmla="*/ 569197 h 569197"/>
              <a:gd name="connsiteX6" fmla="*/ 0 w 506072"/>
              <a:gd name="connsiteY6" fmla="*/ 569197 h 56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6072" h="569197">
                <a:moveTo>
                  <a:pt x="0" y="0"/>
                </a:moveTo>
                <a:lnTo>
                  <a:pt x="506072" y="0"/>
                </a:lnTo>
                <a:lnTo>
                  <a:pt x="506072" y="171109"/>
                </a:lnTo>
                <a:lnTo>
                  <a:pt x="453228" y="171109"/>
                </a:lnTo>
                <a:cubicBezTo>
                  <a:pt x="275734" y="171109"/>
                  <a:pt x="131847" y="314996"/>
                  <a:pt x="131847" y="492490"/>
                </a:cubicBezTo>
                <a:lnTo>
                  <a:pt x="131847" y="569197"/>
                </a:lnTo>
                <a:lnTo>
                  <a:pt x="0" y="5691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자유형 78"/>
          <p:cNvSpPr/>
          <p:nvPr/>
        </p:nvSpPr>
        <p:spPr>
          <a:xfrm flipH="1">
            <a:off x="7032876" y="2397717"/>
            <a:ext cx="506072" cy="569197"/>
          </a:xfrm>
          <a:custGeom>
            <a:avLst/>
            <a:gdLst>
              <a:gd name="connsiteX0" fmla="*/ 0 w 506072"/>
              <a:gd name="connsiteY0" fmla="*/ 0 h 569197"/>
              <a:gd name="connsiteX1" fmla="*/ 506072 w 506072"/>
              <a:gd name="connsiteY1" fmla="*/ 0 h 569197"/>
              <a:gd name="connsiteX2" fmla="*/ 506072 w 506072"/>
              <a:gd name="connsiteY2" fmla="*/ 171109 h 569197"/>
              <a:gd name="connsiteX3" fmla="*/ 453228 w 506072"/>
              <a:gd name="connsiteY3" fmla="*/ 171109 h 569197"/>
              <a:gd name="connsiteX4" fmla="*/ 131847 w 506072"/>
              <a:gd name="connsiteY4" fmla="*/ 492490 h 569197"/>
              <a:gd name="connsiteX5" fmla="*/ 131847 w 506072"/>
              <a:gd name="connsiteY5" fmla="*/ 569197 h 569197"/>
              <a:gd name="connsiteX6" fmla="*/ 0 w 506072"/>
              <a:gd name="connsiteY6" fmla="*/ 569197 h 56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6072" h="569197">
                <a:moveTo>
                  <a:pt x="0" y="0"/>
                </a:moveTo>
                <a:lnTo>
                  <a:pt x="506072" y="0"/>
                </a:lnTo>
                <a:lnTo>
                  <a:pt x="506072" y="171109"/>
                </a:lnTo>
                <a:lnTo>
                  <a:pt x="453228" y="171109"/>
                </a:lnTo>
                <a:cubicBezTo>
                  <a:pt x="275734" y="171109"/>
                  <a:pt x="131847" y="314996"/>
                  <a:pt x="131847" y="492490"/>
                </a:cubicBezTo>
                <a:lnTo>
                  <a:pt x="131847" y="569197"/>
                </a:lnTo>
                <a:lnTo>
                  <a:pt x="0" y="5691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자유형 79"/>
          <p:cNvSpPr/>
          <p:nvPr/>
        </p:nvSpPr>
        <p:spPr>
          <a:xfrm rot="5400000" flipH="1">
            <a:off x="7022822" y="4489683"/>
            <a:ext cx="506072" cy="569197"/>
          </a:xfrm>
          <a:custGeom>
            <a:avLst/>
            <a:gdLst>
              <a:gd name="connsiteX0" fmla="*/ 0 w 506072"/>
              <a:gd name="connsiteY0" fmla="*/ 0 h 569197"/>
              <a:gd name="connsiteX1" fmla="*/ 506072 w 506072"/>
              <a:gd name="connsiteY1" fmla="*/ 0 h 569197"/>
              <a:gd name="connsiteX2" fmla="*/ 506072 w 506072"/>
              <a:gd name="connsiteY2" fmla="*/ 171109 h 569197"/>
              <a:gd name="connsiteX3" fmla="*/ 453228 w 506072"/>
              <a:gd name="connsiteY3" fmla="*/ 171109 h 569197"/>
              <a:gd name="connsiteX4" fmla="*/ 131847 w 506072"/>
              <a:gd name="connsiteY4" fmla="*/ 492490 h 569197"/>
              <a:gd name="connsiteX5" fmla="*/ 131847 w 506072"/>
              <a:gd name="connsiteY5" fmla="*/ 569197 h 569197"/>
              <a:gd name="connsiteX6" fmla="*/ 0 w 506072"/>
              <a:gd name="connsiteY6" fmla="*/ 569197 h 56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6072" h="569197">
                <a:moveTo>
                  <a:pt x="0" y="0"/>
                </a:moveTo>
                <a:lnTo>
                  <a:pt x="506072" y="0"/>
                </a:lnTo>
                <a:lnTo>
                  <a:pt x="506072" y="171109"/>
                </a:lnTo>
                <a:lnTo>
                  <a:pt x="453228" y="171109"/>
                </a:lnTo>
                <a:cubicBezTo>
                  <a:pt x="275734" y="171109"/>
                  <a:pt x="131847" y="314996"/>
                  <a:pt x="131847" y="492490"/>
                </a:cubicBezTo>
                <a:lnTo>
                  <a:pt x="131847" y="569197"/>
                </a:lnTo>
                <a:lnTo>
                  <a:pt x="0" y="5691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모서리가 둥근 직사각형 80"/>
          <p:cNvSpPr/>
          <p:nvPr/>
        </p:nvSpPr>
        <p:spPr>
          <a:xfrm>
            <a:off x="2892870" y="2573228"/>
            <a:ext cx="4508918" cy="2301332"/>
          </a:xfrm>
          <a:prstGeom prst="roundRect">
            <a:avLst>
              <a:gd name="adj" fmla="val 13965"/>
            </a:avLst>
          </a:prstGeom>
          <a:noFill/>
          <a:ln w="28575">
            <a:solidFill>
              <a:srgbClr val="3A4C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2" name="그림 8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78" y="3227290"/>
            <a:ext cx="523138" cy="523138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761" y="3002442"/>
            <a:ext cx="523138" cy="523138"/>
          </a:xfrm>
          <a:prstGeom prst="rect">
            <a:avLst/>
          </a:prstGeom>
        </p:spPr>
      </p:pic>
      <p:pic>
        <p:nvPicPr>
          <p:cNvPr id="84" name="그림 8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09" y="3360010"/>
            <a:ext cx="523138" cy="523138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034" y="3973027"/>
            <a:ext cx="547102" cy="547102"/>
          </a:xfrm>
          <a:prstGeom prst="rect">
            <a:avLst/>
          </a:prstGeom>
        </p:spPr>
      </p:pic>
      <p:grpSp>
        <p:nvGrpSpPr>
          <p:cNvPr id="86" name="그룹 85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</p:grpSpPr>
        <p:sp>
          <p:nvSpPr>
            <p:cNvPr id="87" name="타원 86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모서리가 둥근 직사각형 87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9" name="그룹 88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91" name="타원 90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타원 99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0" name="모서리가 둥근 직사각형 89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모서리가 둥근 직사각형 1"/>
          <p:cNvSpPr/>
          <p:nvPr/>
        </p:nvSpPr>
        <p:spPr>
          <a:xfrm>
            <a:off x="3823718" y="5429175"/>
            <a:ext cx="2661440" cy="137391"/>
          </a:xfrm>
          <a:prstGeom prst="roundRect">
            <a:avLst>
              <a:gd name="adj" fmla="val 34692"/>
            </a:avLst>
          </a:prstGeom>
          <a:solidFill>
            <a:srgbClr val="3A4CA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다리꼴 2"/>
          <p:cNvSpPr/>
          <p:nvPr/>
        </p:nvSpPr>
        <p:spPr>
          <a:xfrm>
            <a:off x="4753854" y="4903623"/>
            <a:ext cx="824602" cy="499118"/>
          </a:xfrm>
          <a:prstGeom prst="trapezoid">
            <a:avLst>
              <a:gd name="adj" fmla="val 42782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4998504" y="5028231"/>
            <a:ext cx="338264" cy="3125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모서리가 둥근 직사각형 100"/>
          <p:cNvSpPr/>
          <p:nvPr/>
        </p:nvSpPr>
        <p:spPr>
          <a:xfrm>
            <a:off x="4477445" y="5488198"/>
            <a:ext cx="1409700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623769" y="2958404"/>
            <a:ext cx="259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재난 안전성 강화</a:t>
            </a:r>
            <a:endParaRPr lang="ko-KR" altLang="en-US" sz="20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8632567" y="3564259"/>
            <a:ext cx="259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즉각적 상황 파악</a:t>
            </a:r>
            <a:endParaRPr lang="ko-KR" altLang="en-US" sz="20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8668837" y="4160785"/>
            <a:ext cx="259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신속한 대처</a:t>
            </a:r>
            <a:endParaRPr lang="ko-KR" altLang="en-US" sz="20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8338533" y="3041461"/>
            <a:ext cx="252768" cy="185831"/>
            <a:chOff x="8338533" y="3041461"/>
            <a:chExt cx="252768" cy="185831"/>
          </a:xfrm>
        </p:grpSpPr>
        <p:sp>
          <p:nvSpPr>
            <p:cNvPr id="10" name="이등변 삼각형 9"/>
            <p:cNvSpPr/>
            <p:nvPr/>
          </p:nvSpPr>
          <p:spPr>
            <a:xfrm rot="5400000">
              <a:off x="8418287" y="3054277"/>
              <a:ext cx="185829" cy="160198"/>
            </a:xfrm>
            <a:prstGeom prst="triangl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8325717" y="3054279"/>
              <a:ext cx="185829" cy="160198"/>
            </a:xfrm>
            <a:prstGeom prst="triangl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8338533" y="3671398"/>
            <a:ext cx="252768" cy="185831"/>
            <a:chOff x="8338533" y="3041461"/>
            <a:chExt cx="252768" cy="185831"/>
          </a:xfrm>
        </p:grpSpPr>
        <p:sp>
          <p:nvSpPr>
            <p:cNvPr id="147" name="이등변 삼각형 146"/>
            <p:cNvSpPr/>
            <p:nvPr/>
          </p:nvSpPr>
          <p:spPr>
            <a:xfrm rot="5400000">
              <a:off x="8418287" y="3054277"/>
              <a:ext cx="185829" cy="160198"/>
            </a:xfrm>
            <a:prstGeom prst="triangl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이등변 삼각형 147"/>
            <p:cNvSpPr/>
            <p:nvPr/>
          </p:nvSpPr>
          <p:spPr>
            <a:xfrm rot="5400000">
              <a:off x="8325717" y="3054279"/>
              <a:ext cx="185829" cy="160198"/>
            </a:xfrm>
            <a:prstGeom prst="triangl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9" name="그룹 148"/>
          <p:cNvGrpSpPr/>
          <p:nvPr/>
        </p:nvGrpSpPr>
        <p:grpSpPr>
          <a:xfrm>
            <a:off x="8338533" y="4267924"/>
            <a:ext cx="252768" cy="185831"/>
            <a:chOff x="8338533" y="3041461"/>
            <a:chExt cx="252768" cy="185831"/>
          </a:xfrm>
        </p:grpSpPr>
        <p:sp>
          <p:nvSpPr>
            <p:cNvPr id="151" name="이등변 삼각형 150"/>
            <p:cNvSpPr/>
            <p:nvPr/>
          </p:nvSpPr>
          <p:spPr>
            <a:xfrm rot="5400000">
              <a:off x="8418287" y="3054277"/>
              <a:ext cx="185829" cy="160198"/>
            </a:xfrm>
            <a:prstGeom prst="triangl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2" name="이등변 삼각형 151"/>
            <p:cNvSpPr/>
            <p:nvPr/>
          </p:nvSpPr>
          <p:spPr>
            <a:xfrm rot="5400000">
              <a:off x="8325717" y="3054279"/>
              <a:ext cx="185829" cy="160198"/>
            </a:xfrm>
            <a:prstGeom prst="triangl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77135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71">
            <a:extLst>
              <a:ext uri="{FF2B5EF4-FFF2-40B4-BE49-F238E27FC236}">
                <a16:creationId xmlns="" xmlns:a16="http://schemas.microsoft.com/office/drawing/2014/main" id="{33DB360E-0D55-260B-B189-34B28E83C082}"/>
              </a:ext>
            </a:extLst>
          </p:cNvPr>
          <p:cNvGrpSpPr/>
          <p:nvPr/>
        </p:nvGrpSpPr>
        <p:grpSpPr>
          <a:xfrm>
            <a:off x="246181" y="341292"/>
            <a:ext cx="678753" cy="519204"/>
            <a:chOff x="4449215" y="237018"/>
            <a:chExt cx="2932670" cy="2356021"/>
          </a:xfrm>
        </p:grpSpPr>
        <p:sp>
          <p:nvSpPr>
            <p:cNvPr id="93" name="타원 72">
              <a:extLst>
                <a:ext uri="{FF2B5EF4-FFF2-40B4-BE49-F238E27FC236}">
                  <a16:creationId xmlns="" xmlns:a16="http://schemas.microsoft.com/office/drawing/2014/main" id="{2564924A-9A76-CEE0-4B3E-99C77275B7A3}"/>
                </a:ext>
              </a:extLst>
            </p:cNvPr>
            <p:cNvSpPr/>
            <p:nvPr/>
          </p:nvSpPr>
          <p:spPr>
            <a:xfrm>
              <a:off x="4449215" y="121869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73">
              <a:extLst>
                <a:ext uri="{FF2B5EF4-FFF2-40B4-BE49-F238E27FC236}">
                  <a16:creationId xmlns="" xmlns:a16="http://schemas.microsoft.com/office/drawing/2014/main" id="{FE61810F-6576-0380-DC15-9B839DAFA635}"/>
                </a:ext>
              </a:extLst>
            </p:cNvPr>
            <p:cNvSpPr/>
            <p:nvPr/>
          </p:nvSpPr>
          <p:spPr>
            <a:xfrm>
              <a:off x="5485809" y="237018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74">
              <a:extLst>
                <a:ext uri="{FF2B5EF4-FFF2-40B4-BE49-F238E27FC236}">
                  <a16:creationId xmlns="" xmlns:a16="http://schemas.microsoft.com/office/drawing/2014/main" id="{E0D9C570-4861-FD7D-5DF0-62904FBD9975}"/>
                </a:ext>
              </a:extLst>
            </p:cNvPr>
            <p:cNvSpPr/>
            <p:nvPr/>
          </p:nvSpPr>
          <p:spPr>
            <a:xfrm>
              <a:off x="5485809" y="2207234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75">
              <a:extLst>
                <a:ext uri="{FF2B5EF4-FFF2-40B4-BE49-F238E27FC236}">
                  <a16:creationId xmlns="" xmlns:a16="http://schemas.microsoft.com/office/drawing/2014/main" id="{63CDDB9A-222E-58F8-C251-5509951892F8}"/>
                </a:ext>
              </a:extLst>
            </p:cNvPr>
            <p:cNvSpPr/>
            <p:nvPr/>
          </p:nvSpPr>
          <p:spPr>
            <a:xfrm>
              <a:off x="6954890" y="1218693"/>
              <a:ext cx="426995" cy="385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76">
              <a:extLst>
                <a:ext uri="{FF2B5EF4-FFF2-40B4-BE49-F238E27FC236}">
                  <a16:creationId xmlns="" xmlns:a16="http://schemas.microsoft.com/office/drawing/2014/main" id="{FC99F8B2-1F6E-E0EA-B670-7F49BD49D138}"/>
                </a:ext>
              </a:extLst>
            </p:cNvPr>
            <p:cNvSpPr/>
            <p:nvPr/>
          </p:nvSpPr>
          <p:spPr>
            <a:xfrm>
              <a:off x="4644305" y="1217045"/>
              <a:ext cx="2531775" cy="3862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77">
              <a:extLst>
                <a:ext uri="{FF2B5EF4-FFF2-40B4-BE49-F238E27FC236}">
                  <a16:creationId xmlns="" xmlns:a16="http://schemas.microsoft.com/office/drawing/2014/main" id="{40109A58-BED0-DD99-92FD-47CC0D14E2EE}"/>
                </a:ext>
              </a:extLst>
            </p:cNvPr>
            <p:cNvSpPr/>
            <p:nvPr/>
          </p:nvSpPr>
          <p:spPr>
            <a:xfrm rot="19020000">
              <a:off x="4511439" y="73140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78">
              <a:extLst>
                <a:ext uri="{FF2B5EF4-FFF2-40B4-BE49-F238E27FC236}">
                  <a16:creationId xmlns="" xmlns:a16="http://schemas.microsoft.com/office/drawing/2014/main" id="{3A8ABA73-8029-EA47-4270-731E48CB1B12}"/>
                </a:ext>
              </a:extLst>
            </p:cNvPr>
            <p:cNvSpPr/>
            <p:nvPr/>
          </p:nvSpPr>
          <p:spPr>
            <a:xfrm rot="2580000">
              <a:off x="4511439" y="1706218"/>
              <a:ext cx="1344155" cy="372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2" name="모서리가 둥근 직사각형 101"/>
          <p:cNvSpPr/>
          <p:nvPr/>
        </p:nvSpPr>
        <p:spPr>
          <a:xfrm>
            <a:off x="2422" y="-4426"/>
            <a:ext cx="1222295" cy="6866852"/>
          </a:xfrm>
          <a:prstGeom prst="roundRect">
            <a:avLst>
              <a:gd name="adj" fmla="val 17530"/>
            </a:avLst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699042" y="-4426"/>
            <a:ext cx="547484" cy="6862426"/>
          </a:xfrm>
          <a:prstGeom prst="rect">
            <a:avLst/>
          </a:prstGeom>
          <a:solidFill>
            <a:srgbClr val="3A4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/>
          <p:cNvSpPr txBox="1"/>
          <p:nvPr/>
        </p:nvSpPr>
        <p:spPr>
          <a:xfrm>
            <a:off x="1627230" y="688504"/>
            <a:ext cx="69881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재난 알림이 기대효과</a:t>
            </a:r>
            <a:endParaRPr lang="ko-KR" altLang="en-US" sz="44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69428" y="4386595"/>
            <a:ext cx="1504656" cy="1144802"/>
          </a:xfrm>
          <a:prstGeom prst="roundRect">
            <a:avLst>
              <a:gd name="adj" fmla="val 2402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/>
          <p:cNvGrpSpPr/>
          <p:nvPr/>
        </p:nvGrpSpPr>
        <p:grpSpPr>
          <a:xfrm>
            <a:off x="251363" y="291068"/>
            <a:ext cx="759811" cy="759811"/>
            <a:chOff x="2075047" y="271486"/>
            <a:chExt cx="904224" cy="904224"/>
          </a:xfrm>
        </p:grpSpPr>
        <p:sp>
          <p:nvSpPr>
            <p:cNvPr id="107" name="타원 106"/>
            <p:cNvSpPr/>
            <p:nvPr/>
          </p:nvSpPr>
          <p:spPr>
            <a:xfrm>
              <a:off x="2075047" y="271486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/>
            <p:cNvGrpSpPr/>
            <p:nvPr/>
          </p:nvGrpSpPr>
          <p:grpSpPr>
            <a:xfrm>
              <a:off x="2213027" y="454235"/>
              <a:ext cx="628263" cy="532385"/>
              <a:chOff x="776989" y="993706"/>
              <a:chExt cx="628263" cy="532385"/>
            </a:xfrm>
          </p:grpSpPr>
          <p:sp>
            <p:nvSpPr>
              <p:cNvPr id="109" name="타원 108"/>
              <p:cNvSpPr/>
              <p:nvPr/>
            </p:nvSpPr>
            <p:spPr>
              <a:xfrm>
                <a:off x="1002088" y="993706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4"/>
              <p:cNvSpPr/>
              <p:nvPr/>
            </p:nvSpPr>
            <p:spPr>
              <a:xfrm>
                <a:off x="1317813" y="1215699"/>
                <a:ext cx="87439" cy="894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5"/>
              <p:cNvSpPr/>
              <p:nvPr/>
            </p:nvSpPr>
            <p:spPr>
              <a:xfrm>
                <a:off x="1002088" y="1436678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6"/>
              <p:cNvSpPr/>
              <p:nvPr/>
            </p:nvSpPr>
            <p:spPr>
              <a:xfrm>
                <a:off x="776989" y="1215697"/>
                <a:ext cx="87440" cy="894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7"/>
              <p:cNvSpPr/>
              <p:nvPr/>
            </p:nvSpPr>
            <p:spPr>
              <a:xfrm rot="5400000">
                <a:off x="1048941" y="985775"/>
                <a:ext cx="89412" cy="5492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8"/>
              <p:cNvSpPr/>
              <p:nvPr/>
            </p:nvSpPr>
            <p:spPr>
              <a:xfrm rot="2703170">
                <a:off x="889607" y="997551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9"/>
              <p:cNvSpPr/>
              <p:nvPr/>
            </p:nvSpPr>
            <p:spPr>
              <a:xfrm rot="18896830" flipV="1">
                <a:off x="889607" y="1218610"/>
                <a:ext cx="86840" cy="3045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6" name="그룹 115"/>
          <p:cNvGrpSpPr/>
          <p:nvPr/>
        </p:nvGrpSpPr>
        <p:grpSpPr>
          <a:xfrm>
            <a:off x="251364" y="1328269"/>
            <a:ext cx="759811" cy="759811"/>
            <a:chOff x="1723014" y="1269592"/>
            <a:chExt cx="904224" cy="904224"/>
          </a:xfrm>
          <a:effectLst/>
        </p:grpSpPr>
        <p:sp>
          <p:nvSpPr>
            <p:cNvPr id="117" name="타원 116"/>
            <p:cNvSpPr/>
            <p:nvPr/>
          </p:nvSpPr>
          <p:spPr>
            <a:xfrm>
              <a:off x="1723014" y="1269592"/>
              <a:ext cx="904224" cy="904224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2000481" y="1386905"/>
              <a:ext cx="359554" cy="564298"/>
              <a:chOff x="426022" y="1190110"/>
              <a:chExt cx="593749" cy="930155"/>
            </a:xfrm>
          </p:grpSpPr>
          <p:sp>
            <p:nvSpPr>
              <p:cNvPr id="119" name="모서리가 둥근 직사각형 118"/>
              <p:cNvSpPr/>
              <p:nvPr/>
            </p:nvSpPr>
            <p:spPr>
              <a:xfrm>
                <a:off x="426022" y="1755140"/>
                <a:ext cx="228947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796527" y="1751656"/>
                <a:ext cx="223244" cy="36512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426023" y="1681480"/>
                <a:ext cx="587488" cy="21967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모서리가 둥근 직사각형 121"/>
              <p:cNvSpPr/>
              <p:nvPr/>
            </p:nvSpPr>
            <p:spPr>
              <a:xfrm rot="2602049">
                <a:off x="487230" y="1190110"/>
                <a:ext cx="69096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 rot="18852678" flipV="1">
                <a:off x="379211" y="1538214"/>
                <a:ext cx="43249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이등변 삼각형 123"/>
              <p:cNvSpPr/>
              <p:nvPr/>
            </p:nvSpPr>
            <p:spPr>
              <a:xfrm>
                <a:off x="534836" y="1459030"/>
                <a:ext cx="359496" cy="25358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 rot="2747322" flipH="1" flipV="1">
                <a:off x="626291" y="1552999"/>
                <a:ext cx="444529" cy="8914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모서리가 둥근 직사각형 125"/>
              <p:cNvSpPr/>
              <p:nvPr/>
            </p:nvSpPr>
            <p:spPr>
              <a:xfrm rot="18997951" flipV="1">
                <a:off x="864584" y="1193722"/>
                <a:ext cx="73378" cy="62033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그룹 142"/>
          <p:cNvGrpSpPr/>
          <p:nvPr/>
        </p:nvGrpSpPr>
        <p:grpSpPr>
          <a:xfrm>
            <a:off x="236567" y="2477302"/>
            <a:ext cx="759811" cy="759811"/>
            <a:chOff x="251363" y="2455435"/>
            <a:chExt cx="759811" cy="759811"/>
          </a:xfrm>
          <a:effectLst/>
        </p:grpSpPr>
        <p:sp>
          <p:nvSpPr>
            <p:cNvPr id="128" name="타원 127"/>
            <p:cNvSpPr/>
            <p:nvPr/>
          </p:nvSpPr>
          <p:spPr>
            <a:xfrm>
              <a:off x="251363" y="2455435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488194" y="2590456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모서리가 둥근 직사각형 139"/>
            <p:cNvSpPr/>
            <p:nvPr/>
          </p:nvSpPr>
          <p:spPr>
            <a:xfrm>
              <a:off x="445795" y="2634331"/>
              <a:ext cx="319397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모서리가 둥근 직사각형 140"/>
            <p:cNvSpPr/>
            <p:nvPr/>
          </p:nvSpPr>
          <p:spPr>
            <a:xfrm rot="16200000">
              <a:off x="493393" y="2869930"/>
              <a:ext cx="500663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모서리가 둥근 직사각형 141"/>
            <p:cNvSpPr/>
            <p:nvPr/>
          </p:nvSpPr>
          <p:spPr>
            <a:xfrm>
              <a:off x="613092" y="2662403"/>
              <a:ext cx="138281" cy="110432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모서리가 둥근 직사각형 128"/>
            <p:cNvSpPr/>
            <p:nvPr/>
          </p:nvSpPr>
          <p:spPr>
            <a:xfrm>
              <a:off x="407748" y="2680282"/>
              <a:ext cx="325120" cy="425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모서리가 둥근 직사각형 136"/>
            <p:cNvSpPr/>
            <p:nvPr/>
          </p:nvSpPr>
          <p:spPr>
            <a:xfrm>
              <a:off x="456249" y="2741725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모서리가 둥근 직사각형 137"/>
            <p:cNvSpPr/>
            <p:nvPr/>
          </p:nvSpPr>
          <p:spPr>
            <a:xfrm>
              <a:off x="456249" y="2803299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모서리가 둥근 직사각형 138"/>
            <p:cNvSpPr/>
            <p:nvPr/>
          </p:nvSpPr>
          <p:spPr>
            <a:xfrm>
              <a:off x="456249" y="2864001"/>
              <a:ext cx="218834" cy="45719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자유형 14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609055 h 6858000"/>
              <a:gd name="connsiteX1" fmla="*/ 12192000 w 12192000"/>
              <a:gd name="connsiteY1" fmla="*/ 6858000 h 6858000"/>
              <a:gd name="connsiteX2" fmla="*/ 11943055 w 12192000"/>
              <a:gd name="connsiteY2" fmla="*/ 6858000 h 6858000"/>
              <a:gd name="connsiteX3" fmla="*/ 12192000 w 12192000"/>
              <a:gd name="connsiteY3" fmla="*/ 6609055 h 6858000"/>
              <a:gd name="connsiteX4" fmla="*/ 0 w 12192000"/>
              <a:gd name="connsiteY4" fmla="*/ 6609055 h 6858000"/>
              <a:gd name="connsiteX5" fmla="*/ 248945 w 12192000"/>
              <a:gd name="connsiteY5" fmla="*/ 6858000 h 6858000"/>
              <a:gd name="connsiteX6" fmla="*/ 0 w 12192000"/>
              <a:gd name="connsiteY6" fmla="*/ 6858000 h 6858000"/>
              <a:gd name="connsiteX7" fmla="*/ 11943055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248945 h 6858000"/>
              <a:gd name="connsiteX10" fmla="*/ 11943055 w 12192000"/>
              <a:gd name="connsiteY10" fmla="*/ 0 h 6858000"/>
              <a:gd name="connsiteX11" fmla="*/ 0 w 12192000"/>
              <a:gd name="connsiteY11" fmla="*/ 0 h 6858000"/>
              <a:gd name="connsiteX12" fmla="*/ 248945 w 12192000"/>
              <a:gd name="connsiteY12" fmla="*/ 0 h 6858000"/>
              <a:gd name="connsiteX13" fmla="*/ 0 w 12192000"/>
              <a:gd name="connsiteY13" fmla="*/ 2489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12192000" y="6609055"/>
                </a:moveTo>
                <a:lnTo>
                  <a:pt x="12192000" y="6858000"/>
                </a:lnTo>
                <a:lnTo>
                  <a:pt x="11943055" y="6858000"/>
                </a:lnTo>
                <a:cubicBezTo>
                  <a:pt x="12080544" y="6858000"/>
                  <a:pt x="12192000" y="6746544"/>
                  <a:pt x="12192000" y="6609055"/>
                </a:cubicBezTo>
                <a:close/>
                <a:moveTo>
                  <a:pt x="0" y="6609055"/>
                </a:moveTo>
                <a:cubicBezTo>
                  <a:pt x="0" y="6746544"/>
                  <a:pt x="111456" y="6858000"/>
                  <a:pt x="248945" y="6858000"/>
                </a:cubicBezTo>
                <a:lnTo>
                  <a:pt x="0" y="6858000"/>
                </a:lnTo>
                <a:close/>
                <a:moveTo>
                  <a:pt x="11943055" y="0"/>
                </a:moveTo>
                <a:lnTo>
                  <a:pt x="12192000" y="0"/>
                </a:lnTo>
                <a:lnTo>
                  <a:pt x="12192000" y="248945"/>
                </a:lnTo>
                <a:cubicBezTo>
                  <a:pt x="12192000" y="111456"/>
                  <a:pt x="12080544" y="0"/>
                  <a:pt x="11943055" y="0"/>
                </a:cubicBezTo>
                <a:close/>
                <a:moveTo>
                  <a:pt x="0" y="0"/>
                </a:moveTo>
                <a:lnTo>
                  <a:pt x="248945" y="0"/>
                </a:lnTo>
                <a:cubicBezTo>
                  <a:pt x="111456" y="0"/>
                  <a:pt x="0" y="111456"/>
                  <a:pt x="0" y="2489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7" name="그룹 166"/>
          <p:cNvGrpSpPr/>
          <p:nvPr/>
        </p:nvGrpSpPr>
        <p:grpSpPr>
          <a:xfrm>
            <a:off x="246181" y="3507789"/>
            <a:ext cx="759811" cy="759811"/>
            <a:chOff x="2647628" y="4622834"/>
            <a:chExt cx="759811" cy="759811"/>
          </a:xfrm>
        </p:grpSpPr>
        <p:sp>
          <p:nvSpPr>
            <p:cNvPr id="150" name="타원 149"/>
            <p:cNvSpPr/>
            <p:nvPr/>
          </p:nvSpPr>
          <p:spPr>
            <a:xfrm>
              <a:off x="2647628" y="4622834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2957190" y="4781185"/>
              <a:ext cx="55104" cy="417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3048323" y="4974230"/>
              <a:ext cx="55104" cy="2294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직사각형 163"/>
            <p:cNvSpPr/>
            <p:nvPr/>
          </p:nvSpPr>
          <p:spPr>
            <a:xfrm>
              <a:off x="3146538" y="4833784"/>
              <a:ext cx="55104" cy="3722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직사각형 164"/>
            <p:cNvSpPr/>
            <p:nvPr/>
          </p:nvSpPr>
          <p:spPr>
            <a:xfrm>
              <a:off x="2866057" y="4882896"/>
              <a:ext cx="55104" cy="314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2" name="그룹 181"/>
          <p:cNvGrpSpPr/>
          <p:nvPr/>
        </p:nvGrpSpPr>
        <p:grpSpPr>
          <a:xfrm>
            <a:off x="238938" y="4595407"/>
            <a:ext cx="759811" cy="759811"/>
            <a:chOff x="3594911" y="4755986"/>
            <a:chExt cx="759811" cy="7598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9" name="타원 158"/>
            <p:cNvSpPr/>
            <p:nvPr/>
          </p:nvSpPr>
          <p:spPr>
            <a:xfrm>
              <a:off x="3594911" y="475598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직사각형 170"/>
            <p:cNvSpPr/>
            <p:nvPr/>
          </p:nvSpPr>
          <p:spPr>
            <a:xfrm>
              <a:off x="3840934" y="5236452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직사각형 172"/>
            <p:cNvSpPr/>
            <p:nvPr/>
          </p:nvSpPr>
          <p:spPr>
            <a:xfrm rot="5400000">
              <a:off x="3905446" y="5167514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직사각형 173"/>
            <p:cNvSpPr/>
            <p:nvPr/>
          </p:nvSpPr>
          <p:spPr>
            <a:xfrm>
              <a:off x="3974818" y="5103003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직사각형 174"/>
            <p:cNvSpPr/>
            <p:nvPr/>
          </p:nvSpPr>
          <p:spPr>
            <a:xfrm rot="5400000">
              <a:off x="4039330" y="5034065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4104892" y="4961148"/>
              <a:ext cx="45719" cy="1747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이등변 삼각형 180"/>
            <p:cNvSpPr/>
            <p:nvPr/>
          </p:nvSpPr>
          <p:spPr>
            <a:xfrm>
              <a:off x="4070965" y="4900532"/>
              <a:ext cx="113571" cy="857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1672395" y="143169"/>
            <a:ext cx="6180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이를 통해 우리가 얻고자 하는 바는</a:t>
            </a:r>
            <a:r>
              <a:rPr lang="en-US" altLang="ko-KR" sz="2800" dirty="0" smtClean="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  <a:endParaRPr lang="ko-KR" altLang="en-US" sz="28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586003" y="2084294"/>
            <a:ext cx="1820279" cy="43666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모서리가 둥근 직사각형 65"/>
          <p:cNvSpPr/>
          <p:nvPr/>
        </p:nvSpPr>
        <p:spPr>
          <a:xfrm>
            <a:off x="3697504" y="2084294"/>
            <a:ext cx="1820279" cy="43666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모서리가 둥근 직사각형 66"/>
          <p:cNvSpPr/>
          <p:nvPr/>
        </p:nvSpPr>
        <p:spPr>
          <a:xfrm>
            <a:off x="5809005" y="2084294"/>
            <a:ext cx="1820279" cy="43666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모서리가 둥근 직사각형 67"/>
          <p:cNvSpPr/>
          <p:nvPr/>
        </p:nvSpPr>
        <p:spPr>
          <a:xfrm>
            <a:off x="7920506" y="2084294"/>
            <a:ext cx="1820279" cy="43666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모서리가 둥근 직사각형 68"/>
          <p:cNvSpPr/>
          <p:nvPr/>
        </p:nvSpPr>
        <p:spPr>
          <a:xfrm>
            <a:off x="10032007" y="2084294"/>
            <a:ext cx="1820279" cy="43666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311" y="5163245"/>
            <a:ext cx="929097" cy="929097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2087462" y="1668612"/>
            <a:ext cx="848375" cy="8483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endParaRPr lang="ko-KR" altLang="en-US" sz="32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4183455" y="1668612"/>
            <a:ext cx="848375" cy="8483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endParaRPr lang="ko-KR" altLang="en-US" sz="32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6273266" y="1668612"/>
            <a:ext cx="848375" cy="8483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</a:t>
            </a:r>
            <a:endParaRPr lang="ko-KR" altLang="en-US" sz="32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5" name="타원 74"/>
          <p:cNvSpPr/>
          <p:nvPr/>
        </p:nvSpPr>
        <p:spPr>
          <a:xfrm>
            <a:off x="8361098" y="1668612"/>
            <a:ext cx="848375" cy="8483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4</a:t>
            </a:r>
            <a:endParaRPr lang="ko-KR" altLang="en-US" sz="32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6" name="타원 75"/>
          <p:cNvSpPr/>
          <p:nvPr/>
        </p:nvSpPr>
        <p:spPr>
          <a:xfrm>
            <a:off x="10462498" y="1668612"/>
            <a:ext cx="848375" cy="8483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5</a:t>
            </a:r>
            <a:endParaRPr lang="ko-KR" altLang="en-US" sz="3200" dirty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2220392" y="1769258"/>
            <a:ext cx="582513" cy="582513"/>
          </a:xfrm>
          <a:prstGeom prst="ellipse">
            <a:avLst/>
          </a:prstGeom>
          <a:noFill/>
          <a:ln w="76200">
            <a:solidFill>
              <a:srgbClr val="3A4C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/>
          <p:cNvSpPr/>
          <p:nvPr/>
        </p:nvSpPr>
        <p:spPr>
          <a:xfrm>
            <a:off x="4316385" y="1769258"/>
            <a:ext cx="582513" cy="582513"/>
          </a:xfrm>
          <a:prstGeom prst="ellipse">
            <a:avLst/>
          </a:prstGeom>
          <a:noFill/>
          <a:ln w="76200">
            <a:solidFill>
              <a:srgbClr val="3A4C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타원 78"/>
          <p:cNvSpPr/>
          <p:nvPr/>
        </p:nvSpPr>
        <p:spPr>
          <a:xfrm>
            <a:off x="6402146" y="1769258"/>
            <a:ext cx="582513" cy="582513"/>
          </a:xfrm>
          <a:prstGeom prst="ellipse">
            <a:avLst/>
          </a:prstGeom>
          <a:noFill/>
          <a:ln w="76200">
            <a:solidFill>
              <a:srgbClr val="3A4C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/>
          <p:cNvSpPr/>
          <p:nvPr/>
        </p:nvSpPr>
        <p:spPr>
          <a:xfrm>
            <a:off x="8510821" y="1769258"/>
            <a:ext cx="582513" cy="582513"/>
          </a:xfrm>
          <a:prstGeom prst="ellipse">
            <a:avLst/>
          </a:prstGeom>
          <a:noFill/>
          <a:ln w="76200">
            <a:solidFill>
              <a:srgbClr val="3A4C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타원 82"/>
          <p:cNvSpPr/>
          <p:nvPr/>
        </p:nvSpPr>
        <p:spPr>
          <a:xfrm>
            <a:off x="10595428" y="1769258"/>
            <a:ext cx="582513" cy="582513"/>
          </a:xfrm>
          <a:prstGeom prst="ellipse">
            <a:avLst/>
          </a:prstGeom>
          <a:noFill/>
          <a:ln w="76200">
            <a:solidFill>
              <a:srgbClr val="3A4C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175" y="5192822"/>
            <a:ext cx="869941" cy="86994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674" y="5173098"/>
            <a:ext cx="869941" cy="86994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935" y="5146262"/>
            <a:ext cx="869941" cy="869941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775" y="5117167"/>
            <a:ext cx="928133" cy="928133"/>
          </a:xfrm>
          <a:prstGeom prst="rect">
            <a:avLst/>
          </a:prstGeom>
        </p:spPr>
      </p:pic>
      <p:grpSp>
        <p:nvGrpSpPr>
          <p:cNvPr id="88" name="그룹 87"/>
          <p:cNvGrpSpPr/>
          <p:nvPr/>
        </p:nvGrpSpPr>
        <p:grpSpPr>
          <a:xfrm>
            <a:off x="189242" y="5652527"/>
            <a:ext cx="759811" cy="759811"/>
            <a:chOff x="2955902" y="5071916"/>
            <a:chExt cx="759811" cy="759811"/>
          </a:xfrm>
        </p:grpSpPr>
        <p:sp>
          <p:nvSpPr>
            <p:cNvPr id="89" name="타원 88"/>
            <p:cNvSpPr/>
            <p:nvPr/>
          </p:nvSpPr>
          <p:spPr>
            <a:xfrm>
              <a:off x="2955902" y="5071916"/>
              <a:ext cx="759811" cy="759811"/>
            </a:xfrm>
            <a:prstGeom prst="ellipse">
              <a:avLst/>
            </a:prstGeom>
            <a:solidFill>
              <a:srgbClr val="3A4C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모서리가 둥근 직사각형 89"/>
            <p:cNvSpPr/>
            <p:nvPr/>
          </p:nvSpPr>
          <p:spPr>
            <a:xfrm>
              <a:off x="3136180" y="5486400"/>
              <a:ext cx="397036" cy="228600"/>
            </a:xfrm>
            <a:prstGeom prst="roundRect">
              <a:avLst>
                <a:gd name="adj" fmla="val 47778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1" name="그룹 90"/>
            <p:cNvGrpSpPr/>
            <p:nvPr/>
          </p:nvGrpSpPr>
          <p:grpSpPr>
            <a:xfrm>
              <a:off x="3220237" y="5241245"/>
              <a:ext cx="228922" cy="227946"/>
              <a:chOff x="3205158" y="5225678"/>
              <a:chExt cx="260189" cy="259080"/>
            </a:xfrm>
          </p:grpSpPr>
          <p:sp>
            <p:nvSpPr>
              <p:cNvPr id="101" name="타원 100"/>
              <p:cNvSpPr/>
              <p:nvPr/>
            </p:nvSpPr>
            <p:spPr>
              <a:xfrm>
                <a:off x="3206267" y="5225678"/>
                <a:ext cx="259080" cy="259080"/>
              </a:xfrm>
              <a:prstGeom prst="ellips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7" name="타원 126"/>
              <p:cNvSpPr/>
              <p:nvPr/>
            </p:nvSpPr>
            <p:spPr>
              <a:xfrm>
                <a:off x="3205158" y="5225678"/>
                <a:ext cx="259080" cy="259080"/>
              </a:xfrm>
              <a:prstGeom prst="ellipse">
                <a:avLst/>
              </a:prstGeom>
              <a:solidFill>
                <a:srgbClr val="3A4CA8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모서리가 둥근 직사각형 99"/>
            <p:cNvSpPr/>
            <p:nvPr/>
          </p:nvSpPr>
          <p:spPr>
            <a:xfrm>
              <a:off x="3094668" y="5643600"/>
              <a:ext cx="480060" cy="80780"/>
            </a:xfrm>
            <a:prstGeom prst="roundRect">
              <a:avLst>
                <a:gd name="adj" fmla="val 50000"/>
              </a:avLst>
            </a:prstGeom>
            <a:solidFill>
              <a:srgbClr val="3A4CA8"/>
            </a:solidFill>
            <a:ln w="57150">
              <a:solidFill>
                <a:srgbClr val="3A4C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757697" y="2668744"/>
            <a:ext cx="17115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실시간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위치기반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대피소</a:t>
            </a:r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안내</a:t>
            </a:r>
            <a:endParaRPr lang="ko-KR" altLang="en-US" sz="28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1623714" y="2679057"/>
            <a:ext cx="171320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재난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대응력의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획기적</a:t>
            </a:r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향상</a:t>
            </a:r>
            <a:endParaRPr lang="ko-KR" altLang="en-US" sz="28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10086348" y="3044576"/>
            <a:ext cx="171159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생명</a:t>
            </a:r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과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재산</a:t>
            </a:r>
            <a:endParaRPr lang="en-US" altLang="ko-KR" sz="3200" dirty="0" smtClean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보호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5839485" y="2668744"/>
            <a:ext cx="17551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정부 및 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기관의 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자원</a:t>
            </a:r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활용 </a:t>
            </a:r>
            <a:r>
              <a:rPr lang="ko-KR" altLang="en-US" sz="32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최적화</a:t>
            </a:r>
            <a:endParaRPr lang="en-US" altLang="ko-KR" sz="2800" dirty="0" smtClean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7953071" y="2668744"/>
            <a:ext cx="17551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지역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28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사회의</a:t>
            </a:r>
            <a:endParaRPr lang="en-US" altLang="ko-KR" sz="28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rgbClr val="3A4CA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재난 대응 역량 강화</a:t>
            </a:r>
            <a:endParaRPr lang="en-US" altLang="ko-KR" sz="2800" dirty="0" smtClean="0">
              <a:solidFill>
                <a:srgbClr val="3A4CA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08412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288</Words>
  <Application>Microsoft Office PowerPoint</Application>
  <PresentationFormat>와이드스크린</PresentationFormat>
  <Paragraphs>149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G마켓 산스 TTF Bold</vt:lpstr>
      <vt:lpstr>G마켓 산스 TTF Medium</vt:lpstr>
      <vt:lpstr>Sandoll 미생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Razer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Microsoft 계정</cp:lastModifiedBy>
  <cp:revision>54</cp:revision>
  <dcterms:created xsi:type="dcterms:W3CDTF">2024-11-30T14:16:51Z</dcterms:created>
  <dcterms:modified xsi:type="dcterms:W3CDTF">2024-12-01T02:24:52Z</dcterms:modified>
</cp:coreProperties>
</file>